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672w_378h_1c"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137"/>
  </p:notesMasterIdLst>
  <p:handoutMasterIdLst>
    <p:handoutMasterId r:id="rId138"/>
  </p:handoutMasterIdLst>
  <p:sldIdLst>
    <p:sldId id="325" r:id="rId3"/>
    <p:sldId id="886" r:id="rId4"/>
    <p:sldId id="1351" r:id="rId5"/>
    <p:sldId id="328" r:id="rId6"/>
    <p:sldId id="887" r:id="rId7"/>
    <p:sldId id="1344" r:id="rId8"/>
    <p:sldId id="309" r:id="rId9"/>
    <p:sldId id="1059" r:id="rId10"/>
    <p:sldId id="1254" r:id="rId11"/>
    <p:sldId id="1126" r:id="rId12"/>
    <p:sldId id="1352" r:id="rId13"/>
    <p:sldId id="1353" r:id="rId14"/>
    <p:sldId id="1354" r:id="rId15"/>
    <p:sldId id="1355" r:id="rId16"/>
    <p:sldId id="1356" r:id="rId17"/>
    <p:sldId id="1357" r:id="rId18"/>
    <p:sldId id="1358" r:id="rId19"/>
    <p:sldId id="1359" r:id="rId20"/>
    <p:sldId id="1360" r:id="rId21"/>
    <p:sldId id="1361" r:id="rId22"/>
    <p:sldId id="1362" r:id="rId23"/>
    <p:sldId id="1363" r:id="rId24"/>
    <p:sldId id="1364" r:id="rId25"/>
    <p:sldId id="1365" r:id="rId26"/>
    <p:sldId id="1366" r:id="rId27"/>
    <p:sldId id="1441" r:id="rId28"/>
    <p:sldId id="1442" r:id="rId29"/>
    <p:sldId id="1443" r:id="rId30"/>
    <p:sldId id="1285" r:id="rId31"/>
    <p:sldId id="1286" r:id="rId32"/>
    <p:sldId id="1289" r:id="rId33"/>
    <p:sldId id="1367" r:id="rId34"/>
    <p:sldId id="1255" r:id="rId35"/>
    <p:sldId id="1291" r:id="rId36"/>
    <p:sldId id="1292" r:id="rId37"/>
    <p:sldId id="1368" r:id="rId38"/>
    <p:sldId id="1293" r:id="rId39"/>
    <p:sldId id="1369" r:id="rId40"/>
    <p:sldId id="1370" r:id="rId41"/>
    <p:sldId id="1295" r:id="rId42"/>
    <p:sldId id="1371" r:id="rId43"/>
    <p:sldId id="1375" r:id="rId44"/>
    <p:sldId id="1372" r:id="rId45"/>
    <p:sldId id="1373" r:id="rId46"/>
    <p:sldId id="1374" r:id="rId47"/>
    <p:sldId id="1376" r:id="rId48"/>
    <p:sldId id="1377" r:id="rId49"/>
    <p:sldId id="1378" r:id="rId50"/>
    <p:sldId id="1296" r:id="rId51"/>
    <p:sldId id="1297" r:id="rId52"/>
    <p:sldId id="1379" r:id="rId53"/>
    <p:sldId id="1093" r:id="rId54"/>
    <p:sldId id="1380" r:id="rId55"/>
    <p:sldId id="1381" r:id="rId56"/>
    <p:sldId id="1382" r:id="rId57"/>
    <p:sldId id="1383" r:id="rId58"/>
    <p:sldId id="1299" r:id="rId59"/>
    <p:sldId id="1384" r:id="rId60"/>
    <p:sldId id="1385" r:id="rId61"/>
    <p:sldId id="1386" r:id="rId62"/>
    <p:sldId id="1300" r:id="rId63"/>
    <p:sldId id="1387" r:id="rId64"/>
    <p:sldId id="1301" r:id="rId65"/>
    <p:sldId id="1388" r:id="rId66"/>
    <p:sldId id="1389" r:id="rId67"/>
    <p:sldId id="1390" r:id="rId68"/>
    <p:sldId id="1391" r:id="rId69"/>
    <p:sldId id="1392" r:id="rId70"/>
    <p:sldId id="1394" r:id="rId71"/>
    <p:sldId id="1393" r:id="rId72"/>
    <p:sldId id="1396" r:id="rId73"/>
    <p:sldId id="1395" r:id="rId74"/>
    <p:sldId id="1302" r:id="rId75"/>
    <p:sldId id="1397" r:id="rId76"/>
    <p:sldId id="1398" r:id="rId77"/>
    <p:sldId id="1444" r:id="rId78"/>
    <p:sldId id="1399" r:id="rId79"/>
    <p:sldId id="1303" r:id="rId80"/>
    <p:sldId id="1400" r:id="rId81"/>
    <p:sldId id="1401" r:id="rId82"/>
    <p:sldId id="1402" r:id="rId83"/>
    <p:sldId id="1403" r:id="rId84"/>
    <p:sldId id="1404" r:id="rId85"/>
    <p:sldId id="1319" r:id="rId86"/>
    <p:sldId id="1321" r:id="rId87"/>
    <p:sldId id="1347" r:id="rId88"/>
    <p:sldId id="1405" r:id="rId89"/>
    <p:sldId id="1406" r:id="rId90"/>
    <p:sldId id="1407" r:id="rId91"/>
    <p:sldId id="1408" r:id="rId92"/>
    <p:sldId id="1409" r:id="rId93"/>
    <p:sldId id="1410" r:id="rId94"/>
    <p:sldId id="1414" r:id="rId95"/>
    <p:sldId id="1413" r:id="rId96"/>
    <p:sldId id="1412" r:id="rId97"/>
    <p:sldId id="1411" r:id="rId98"/>
    <p:sldId id="1415" r:id="rId99"/>
    <p:sldId id="1416" r:id="rId100"/>
    <p:sldId id="1348" r:id="rId101"/>
    <p:sldId id="1417" r:id="rId102"/>
    <p:sldId id="1418" r:id="rId103"/>
    <p:sldId id="1419" r:id="rId104"/>
    <p:sldId id="1420" r:id="rId105"/>
    <p:sldId id="1323" r:id="rId106"/>
    <p:sldId id="1421" r:id="rId107"/>
    <p:sldId id="1422" r:id="rId108"/>
    <p:sldId id="1423" r:id="rId109"/>
    <p:sldId id="1424" r:id="rId110"/>
    <p:sldId id="1324" r:id="rId111"/>
    <p:sldId id="1425" r:id="rId112"/>
    <p:sldId id="1426" r:id="rId113"/>
    <p:sldId id="1427" r:id="rId114"/>
    <p:sldId id="1428" r:id="rId115"/>
    <p:sldId id="1429" r:id="rId116"/>
    <p:sldId id="1430" r:id="rId117"/>
    <p:sldId id="1431" r:id="rId118"/>
    <p:sldId id="1445" r:id="rId119"/>
    <p:sldId id="1446" r:id="rId120"/>
    <p:sldId id="1325" r:id="rId121"/>
    <p:sldId id="1326" r:id="rId122"/>
    <p:sldId id="1327" r:id="rId123"/>
    <p:sldId id="1434" r:id="rId124"/>
    <p:sldId id="1435" r:id="rId125"/>
    <p:sldId id="1328" r:id="rId126"/>
    <p:sldId id="1330" r:id="rId127"/>
    <p:sldId id="1331" r:id="rId128"/>
    <p:sldId id="1332" r:id="rId129"/>
    <p:sldId id="1447" r:id="rId130"/>
    <p:sldId id="1448" r:id="rId131"/>
    <p:sldId id="1449" r:id="rId132"/>
    <p:sldId id="1450" r:id="rId133"/>
    <p:sldId id="1451" r:id="rId134"/>
    <p:sldId id="1252" r:id="rId135"/>
    <p:sldId id="326" r:id="rId136"/>
  </p:sldIdLst>
  <p:sldSz cx="12190413" cy="6859588"/>
  <p:notesSz cx="6858000" cy="9144000"/>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5" userDrawn="1">
          <p15:clr>
            <a:srgbClr val="A4A3A4"/>
          </p15:clr>
        </p15:guide>
        <p15:guide id="2" pos="937" userDrawn="1">
          <p15:clr>
            <a:srgbClr val="A4A3A4"/>
          </p15:clr>
        </p15:guide>
        <p15:guide id="3" pos="710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9" clrIdx="0">
    <p:extLst>
      <p:ext uri="{19B8F6BF-5375-455C-9EA6-DF929625EA0E}">
        <p15:presenceInfo xmlns:p15="http://schemas.microsoft.com/office/powerpoint/2012/main" userId="Windows 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1369B2"/>
    <a:srgbClr val="1369B3"/>
    <a:srgbClr val="FF0000"/>
    <a:srgbClr val="B2B2B2"/>
    <a:srgbClr val="F2F2F2"/>
    <a:srgbClr val="FFFFFF"/>
    <a:srgbClr val="EBAD13"/>
    <a:srgbClr val="BBBBBB"/>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995922-1DCC-4FAD-96DE-5469A5AA67F4}" v="5" dt="2023-04-20T03:18:39.09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41" autoAdjust="0"/>
    <p:restoredTop sz="89369" autoAdjust="0"/>
  </p:normalViewPr>
  <p:slideViewPr>
    <p:cSldViewPr>
      <p:cViewPr varScale="1">
        <p:scale>
          <a:sx n="115" d="100"/>
          <a:sy n="115" d="100"/>
        </p:scale>
        <p:origin x="306" y="96"/>
      </p:cViewPr>
      <p:guideLst>
        <p:guide orient="horz" pos="845"/>
        <p:guide pos="937"/>
        <p:guide pos="7105"/>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handoutMaster" Target="handoutMasters/handout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microsoft.com/office/2015/10/relationships/revisionInfo" Target="revisionInfo.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commentAuthors" Target="commen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2023/6/21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3204363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2023/6/21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3934185211"/>
      </p:ext>
    </p:extLst>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1307428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588615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2656686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2223071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2003036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extLst>
      <p:ext uri="{BB962C8B-B14F-4D97-AF65-F5344CB8AC3E}">
        <p14:creationId xmlns:p14="http://schemas.microsoft.com/office/powerpoint/2010/main" val="2135635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extLst>
      <p:ext uri="{BB962C8B-B14F-4D97-AF65-F5344CB8AC3E}">
        <p14:creationId xmlns:p14="http://schemas.microsoft.com/office/powerpoint/2010/main" val="37039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extLst>
      <p:ext uri="{BB962C8B-B14F-4D97-AF65-F5344CB8AC3E}">
        <p14:creationId xmlns:p14="http://schemas.microsoft.com/office/powerpoint/2010/main" val="714184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extLst>
      <p:ext uri="{BB962C8B-B14F-4D97-AF65-F5344CB8AC3E}">
        <p14:creationId xmlns:p14="http://schemas.microsoft.com/office/powerpoint/2010/main" val="498017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788370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71</a:t>
            </a:fld>
            <a:endParaRPr lang="zh-CN" altLang="en-US"/>
          </a:p>
        </p:txBody>
      </p:sp>
    </p:spTree>
    <p:extLst>
      <p:ext uri="{BB962C8B-B14F-4D97-AF65-F5344CB8AC3E}">
        <p14:creationId xmlns:p14="http://schemas.microsoft.com/office/powerpoint/2010/main" val="372656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1661626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77</a:t>
            </a:fld>
            <a:endParaRPr lang="zh-CN" altLang="en-US"/>
          </a:p>
        </p:txBody>
      </p:sp>
    </p:spTree>
    <p:extLst>
      <p:ext uri="{BB962C8B-B14F-4D97-AF65-F5344CB8AC3E}">
        <p14:creationId xmlns:p14="http://schemas.microsoft.com/office/powerpoint/2010/main" val="2289340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78</a:t>
            </a:fld>
            <a:endParaRPr lang="zh-CN" altLang="en-US"/>
          </a:p>
        </p:txBody>
      </p:sp>
    </p:spTree>
    <p:extLst>
      <p:ext uri="{BB962C8B-B14F-4D97-AF65-F5344CB8AC3E}">
        <p14:creationId xmlns:p14="http://schemas.microsoft.com/office/powerpoint/2010/main" val="3589483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79</a:t>
            </a:fld>
            <a:endParaRPr lang="zh-CN" altLang="en-US"/>
          </a:p>
        </p:txBody>
      </p:sp>
    </p:spTree>
    <p:extLst>
      <p:ext uri="{BB962C8B-B14F-4D97-AF65-F5344CB8AC3E}">
        <p14:creationId xmlns:p14="http://schemas.microsoft.com/office/powerpoint/2010/main" val="3471803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80</a:t>
            </a:fld>
            <a:endParaRPr lang="zh-CN" altLang="en-US"/>
          </a:p>
        </p:txBody>
      </p:sp>
    </p:spTree>
    <p:extLst>
      <p:ext uri="{BB962C8B-B14F-4D97-AF65-F5344CB8AC3E}">
        <p14:creationId xmlns:p14="http://schemas.microsoft.com/office/powerpoint/2010/main" val="570568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81</a:t>
            </a:fld>
            <a:endParaRPr lang="zh-CN" altLang="en-US"/>
          </a:p>
        </p:txBody>
      </p:sp>
    </p:spTree>
    <p:extLst>
      <p:ext uri="{BB962C8B-B14F-4D97-AF65-F5344CB8AC3E}">
        <p14:creationId xmlns:p14="http://schemas.microsoft.com/office/powerpoint/2010/main" val="1416257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82</a:t>
            </a:fld>
            <a:endParaRPr lang="zh-CN" altLang="en-US"/>
          </a:p>
        </p:txBody>
      </p:sp>
    </p:spTree>
    <p:extLst>
      <p:ext uri="{BB962C8B-B14F-4D97-AF65-F5344CB8AC3E}">
        <p14:creationId xmlns:p14="http://schemas.microsoft.com/office/powerpoint/2010/main" val="1790153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83</a:t>
            </a:fld>
            <a:endParaRPr lang="zh-CN" altLang="en-US"/>
          </a:p>
        </p:txBody>
      </p:sp>
    </p:spTree>
    <p:extLst>
      <p:ext uri="{BB962C8B-B14F-4D97-AF65-F5344CB8AC3E}">
        <p14:creationId xmlns:p14="http://schemas.microsoft.com/office/powerpoint/2010/main" val="2493767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84</a:t>
            </a:fld>
            <a:endParaRPr lang="zh-CN" altLang="en-US"/>
          </a:p>
        </p:txBody>
      </p:sp>
    </p:spTree>
    <p:extLst>
      <p:ext uri="{BB962C8B-B14F-4D97-AF65-F5344CB8AC3E}">
        <p14:creationId xmlns:p14="http://schemas.microsoft.com/office/powerpoint/2010/main" val="2711994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85</a:t>
            </a:fld>
            <a:endParaRPr lang="zh-CN" altLang="en-US"/>
          </a:p>
        </p:txBody>
      </p:sp>
    </p:spTree>
    <p:extLst>
      <p:ext uri="{BB962C8B-B14F-4D97-AF65-F5344CB8AC3E}">
        <p14:creationId xmlns:p14="http://schemas.microsoft.com/office/powerpoint/2010/main" val="2428428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91</a:t>
            </a:fld>
            <a:endParaRPr lang="zh-CN" altLang="en-US"/>
          </a:p>
        </p:txBody>
      </p:sp>
    </p:spTree>
    <p:extLst>
      <p:ext uri="{BB962C8B-B14F-4D97-AF65-F5344CB8AC3E}">
        <p14:creationId xmlns:p14="http://schemas.microsoft.com/office/powerpoint/2010/main" val="18152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4275762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98</a:t>
            </a:fld>
            <a:endParaRPr lang="zh-CN" altLang="en-US"/>
          </a:p>
        </p:txBody>
      </p:sp>
    </p:spTree>
    <p:extLst>
      <p:ext uri="{BB962C8B-B14F-4D97-AF65-F5344CB8AC3E}">
        <p14:creationId xmlns:p14="http://schemas.microsoft.com/office/powerpoint/2010/main" val="3966134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103</a:t>
            </a:fld>
            <a:endParaRPr lang="zh-CN" altLang="en-US"/>
          </a:p>
        </p:txBody>
      </p:sp>
    </p:spTree>
    <p:extLst>
      <p:ext uri="{BB962C8B-B14F-4D97-AF65-F5344CB8AC3E}">
        <p14:creationId xmlns:p14="http://schemas.microsoft.com/office/powerpoint/2010/main" val="848257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108</a:t>
            </a:fld>
            <a:endParaRPr lang="zh-CN" altLang="en-US"/>
          </a:p>
        </p:txBody>
      </p:sp>
    </p:spTree>
    <p:extLst>
      <p:ext uri="{BB962C8B-B14F-4D97-AF65-F5344CB8AC3E}">
        <p14:creationId xmlns:p14="http://schemas.microsoft.com/office/powerpoint/2010/main" val="1895982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119</a:t>
            </a:fld>
            <a:endParaRPr lang="zh-CN" altLang="en-US"/>
          </a:p>
        </p:txBody>
      </p:sp>
    </p:spTree>
    <p:extLst>
      <p:ext uri="{BB962C8B-B14F-4D97-AF65-F5344CB8AC3E}">
        <p14:creationId xmlns:p14="http://schemas.microsoft.com/office/powerpoint/2010/main" val="3847397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124</a:t>
            </a:fld>
            <a:endParaRPr lang="zh-CN" altLang="en-US"/>
          </a:p>
        </p:txBody>
      </p:sp>
    </p:spTree>
    <p:extLst>
      <p:ext uri="{BB962C8B-B14F-4D97-AF65-F5344CB8AC3E}">
        <p14:creationId xmlns:p14="http://schemas.microsoft.com/office/powerpoint/2010/main" val="1519274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125</a:t>
            </a:fld>
            <a:endParaRPr lang="zh-CN" altLang="en-US"/>
          </a:p>
        </p:txBody>
      </p:sp>
    </p:spTree>
    <p:extLst>
      <p:ext uri="{BB962C8B-B14F-4D97-AF65-F5344CB8AC3E}">
        <p14:creationId xmlns:p14="http://schemas.microsoft.com/office/powerpoint/2010/main" val="304839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134</a:t>
            </a:fld>
            <a:endParaRPr lang="zh-CN" altLang="en-US"/>
          </a:p>
        </p:txBody>
      </p:sp>
    </p:spTree>
    <p:extLst>
      <p:ext uri="{BB962C8B-B14F-4D97-AF65-F5344CB8AC3E}">
        <p14:creationId xmlns:p14="http://schemas.microsoft.com/office/powerpoint/2010/main" val="4292909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1251122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2779172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3206208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199768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4245514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508213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777" y="2309308"/>
            <a:ext cx="10850541" cy="899333"/>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69820" y="3566185"/>
            <a:ext cx="10850454" cy="801518"/>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1007304" y="834057"/>
            <a:ext cx="10463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15" y="390618"/>
            <a:ext cx="520428" cy="274702"/>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 name="TextBox 4"/>
          <p:cNvSpPr txBox="1"/>
          <p:nvPr userDrawn="1"/>
        </p:nvSpPr>
        <p:spPr>
          <a:xfrm>
            <a:off x="305731" y="6526138"/>
            <a:ext cx="2909155" cy="276999"/>
          </a:xfrm>
          <a:prstGeom prst="rect">
            <a:avLst/>
          </a:prstGeom>
          <a:noFill/>
        </p:spPr>
        <p:txBody>
          <a:bodyPr wrap="square" rtlCol="0">
            <a:spAutoFit/>
          </a:bodyPr>
          <a:lstStyle/>
          <a:p>
            <a:r>
              <a:rPr lang="en-US" altLang="zh-CN" sz="1200" b="0" dirty="0" err="1">
                <a:solidFill>
                  <a:srgbClr val="595959"/>
                </a:solidFill>
                <a:latin typeface="微软雅黑" panose="020B0503020204020204" pitchFamily="34" charset="-122"/>
                <a:ea typeface="微软雅黑" panose="020B0503020204020204" pitchFamily="34" charset="-122"/>
              </a:rPr>
              <a:t>yx.ityxb.com</a:t>
            </a:r>
            <a:endParaRPr lang="zh-CN" altLang="en-US" sz="1200" b="0" dirty="0">
              <a:solidFill>
                <a:srgbClr val="595959"/>
              </a:solidFill>
              <a:latin typeface="微软雅黑" panose="020B0503020204020204" pitchFamily="34" charset="-122"/>
              <a:ea typeface="微软雅黑" panose="020B0503020204020204" pitchFamily="34" charset="-122"/>
            </a:endParaRPr>
          </a:p>
        </p:txBody>
      </p:sp>
      <p:sp>
        <p:nvSpPr>
          <p:cNvPr id="6" name="矩形 5"/>
          <p:cNvSpPr/>
          <p:nvPr userDrawn="1"/>
        </p:nvSpPr>
        <p:spPr>
          <a:xfrm>
            <a:off x="0" y="6794447"/>
            <a:ext cx="10631710" cy="84639"/>
          </a:xfrm>
          <a:prstGeom prst="rect">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10703717" y="6794446"/>
            <a:ext cx="1486695" cy="846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42F652BD-78F8-4263-B0C9-1157D4F9FB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3518" y="294845"/>
            <a:ext cx="2595061" cy="40505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2023/6/21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2023/6/21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2023/6/21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等腰三角形 7"/>
          <p:cNvSpPr/>
          <p:nvPr userDrawn="1"/>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693670"/>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userDrawn="1"/>
        </p:nvSpPr>
        <p:spPr>
          <a:xfrm>
            <a:off x="9998623" y="3693670"/>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F1137BB1-9F5B-4D4F-9A56-B2F02308C4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8890" y="5045086"/>
            <a:ext cx="3952633" cy="61695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cxnSp>
        <p:nvCxnSpPr>
          <p:cNvPr id="8" name="直接连接符 7"/>
          <p:cNvCxnSpPr/>
          <p:nvPr userDrawn="1"/>
        </p:nvCxnSpPr>
        <p:spPr>
          <a:xfrm>
            <a:off x="984634" y="1413103"/>
            <a:ext cx="101984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607120" y="654595"/>
            <a:ext cx="575989" cy="577246"/>
            <a:chOff x="6084168" y="1274820"/>
            <a:chExt cx="432048" cy="432834"/>
          </a:xfrm>
        </p:grpSpPr>
        <p:sp>
          <p:nvSpPr>
            <p:cNvPr id="10"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8879153" y="655120"/>
            <a:ext cx="575989" cy="576197"/>
            <a:chOff x="4788024" y="1275213"/>
            <a:chExt cx="432048" cy="432048"/>
          </a:xfrm>
        </p:grpSpPr>
        <p:sp>
          <p:nvSpPr>
            <p:cNvPr id="1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5" name="组合 14"/>
          <p:cNvGrpSpPr/>
          <p:nvPr userDrawn="1"/>
        </p:nvGrpSpPr>
        <p:grpSpPr>
          <a:xfrm>
            <a:off x="9743137" y="654595"/>
            <a:ext cx="577036" cy="577246"/>
            <a:chOff x="5436096" y="1274820"/>
            <a:chExt cx="432833" cy="432834"/>
          </a:xfrm>
        </p:grpSpPr>
        <p:sp>
          <p:nvSpPr>
            <p:cNvPr id="1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8" name="组合 17"/>
          <p:cNvGrpSpPr/>
          <p:nvPr userDrawn="1"/>
        </p:nvGrpSpPr>
        <p:grpSpPr>
          <a:xfrm>
            <a:off x="7151187" y="654595"/>
            <a:ext cx="577036" cy="577246"/>
            <a:chOff x="3491880" y="1274820"/>
            <a:chExt cx="432833" cy="432834"/>
          </a:xfrm>
        </p:grpSpPr>
        <p:sp>
          <p:nvSpPr>
            <p:cNvPr id="19"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21" name="组合 20"/>
          <p:cNvGrpSpPr/>
          <p:nvPr userDrawn="1"/>
        </p:nvGrpSpPr>
        <p:grpSpPr>
          <a:xfrm>
            <a:off x="8015170" y="654595"/>
            <a:ext cx="577036" cy="577246"/>
            <a:chOff x="4139952" y="1274820"/>
            <a:chExt cx="432833" cy="432834"/>
          </a:xfrm>
        </p:grpSpPr>
        <p:sp>
          <p:nvSpPr>
            <p:cNvPr id="2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40" name="等腰三角形 39"/>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flipH="1" flipV="1">
            <a:off x="-766394" y="-28491"/>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414174" y="635"/>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6086073" y="4299128"/>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437345"/>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userDrawn="1"/>
        </p:nvSpPr>
        <p:spPr>
          <a:xfrm>
            <a:off x="10011958" y="3437345"/>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寄语(1)"/>
          <p:cNvPicPr>
            <a:picLocks noChangeAspect="1"/>
          </p:cNvPicPr>
          <p:nvPr userDrawn="1"/>
        </p:nvPicPr>
        <p:blipFill>
          <a:blip r:embed="rId2"/>
          <a:srcRect l="114" t="60287" r="-114" b="572"/>
          <a:stretch>
            <a:fillRect/>
          </a:stretch>
        </p:blipFill>
        <p:spPr>
          <a:xfrm>
            <a:off x="2480310" y="2508250"/>
            <a:ext cx="7532370" cy="1657985"/>
          </a:xfrm>
          <a:prstGeom prst="rect">
            <a:avLst/>
          </a:prstGeom>
        </p:spPr>
      </p:pic>
      <p:pic>
        <p:nvPicPr>
          <p:cNvPr id="16" name="图片 15">
            <a:extLst>
              <a:ext uri="{FF2B5EF4-FFF2-40B4-BE49-F238E27FC236}">
                <a16:creationId xmlns:a16="http://schemas.microsoft.com/office/drawing/2014/main" id="{DD30E425-C7EA-45F0-85AD-6C51CB843B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22998" y="3789834"/>
            <a:ext cx="3952633" cy="61695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839974" y="727845"/>
            <a:ext cx="3931306" cy="1115266"/>
          </a:xfrm>
        </p:spPr>
        <p:txBody>
          <a:bodyPr anchor="ctr" anchorCtr="0"/>
          <a:lstStyle>
            <a:lvl1pPr>
              <a:defRPr sz="32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5137617" y="727845"/>
            <a:ext cx="6171235" cy="5404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p>
        </p:txBody>
      </p:sp>
      <p:sp>
        <p:nvSpPr>
          <p:cNvPr id="7" name="文本占位符 6"/>
          <p:cNvSpPr>
            <a:spLocks noGrp="1"/>
          </p:cNvSpPr>
          <p:nvPr>
            <p:ph type="body" sz="half" idx="2" hasCustomPrompt="1"/>
          </p:nvPr>
        </p:nvSpPr>
        <p:spPr>
          <a:xfrm>
            <a:off x="839974" y="2240060"/>
            <a:ext cx="3931306" cy="3892636"/>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69820" y="5606183"/>
            <a:ext cx="10850454" cy="558268"/>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69820" y="641469"/>
            <a:ext cx="10850454" cy="4556969"/>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2194539" cy="686943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22"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6787"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69777" y="623706"/>
            <a:ext cx="10850541" cy="899333"/>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2" name="组合 41"/>
          <p:cNvGrpSpPr/>
          <p:nvPr userDrawn="1"/>
        </p:nvGrpSpPr>
        <p:grpSpPr>
          <a:xfrm>
            <a:off x="0" y="2202951"/>
            <a:ext cx="12190413" cy="2420263"/>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6" name="矩形 45"/>
            <p:cNvSpPr/>
            <p:nvPr/>
          </p:nvSpPr>
          <p:spPr>
            <a:xfrm>
              <a:off x="170694" y="261768"/>
              <a:ext cx="3936004" cy="611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7" name="平行四边形 46"/>
            <p:cNvSpPr/>
            <p:nvPr/>
          </p:nvSpPr>
          <p:spPr>
            <a:xfrm>
              <a:off x="376965" y="178257"/>
              <a:ext cx="1036076" cy="779005"/>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8" name="文本框 6"/>
            <p:cNvSpPr txBox="1"/>
            <p:nvPr/>
          </p:nvSpPr>
          <p:spPr>
            <a:xfrm>
              <a:off x="619911" y="284178"/>
              <a:ext cx="650908" cy="553578"/>
            </a:xfrm>
            <a:prstGeom prst="rect">
              <a:avLst/>
            </a:prstGeom>
            <a:noFill/>
          </p:spPr>
          <p:txBody>
            <a:bodyPr wrap="square" lIns="68580" tIns="34290" rIns="68580" bIns="34290" rtlCol="0">
              <a:spAutoFit/>
            </a:bodyPr>
            <a:lstStyle/>
            <a:p>
              <a:endParaRPr lang="zh-CN" altLang="en-US" sz="10700"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userDrawn="1"/>
        </p:nvGrpSpPr>
        <p:grpSpPr>
          <a:xfrm>
            <a:off x="7919172" y="1700153"/>
            <a:ext cx="575989" cy="577246"/>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8" name="组合 7"/>
          <p:cNvGrpSpPr/>
          <p:nvPr userDrawn="1"/>
        </p:nvGrpSpPr>
        <p:grpSpPr>
          <a:xfrm>
            <a:off x="6191205" y="1700678"/>
            <a:ext cx="575989" cy="576197"/>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9" name="组合 8"/>
          <p:cNvGrpSpPr/>
          <p:nvPr userDrawn="1"/>
        </p:nvGrpSpPr>
        <p:grpSpPr>
          <a:xfrm>
            <a:off x="7055189" y="1700153"/>
            <a:ext cx="577036" cy="577246"/>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0" name="组合 9"/>
          <p:cNvGrpSpPr/>
          <p:nvPr userDrawn="1"/>
        </p:nvGrpSpPr>
        <p:grpSpPr>
          <a:xfrm>
            <a:off x="4463238" y="1700153"/>
            <a:ext cx="577036" cy="577246"/>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5327222" y="1700153"/>
            <a:ext cx="577036" cy="577246"/>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605" y="6351009"/>
            <a:ext cx="2699578" cy="316859"/>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t>2023/6/21</a:t>
            </a:fld>
            <a:endParaRPr lang="zh-CN" altLang="en-US"/>
          </a:p>
        </p:txBody>
      </p:sp>
      <p:sp>
        <p:nvSpPr>
          <p:cNvPr id="5" name="页脚占位符 4"/>
          <p:cNvSpPr>
            <a:spLocks noGrp="1"/>
          </p:cNvSpPr>
          <p:nvPr>
            <p:ph type="ftr" sz="quarter" idx="3"/>
          </p:nvPr>
        </p:nvSpPr>
        <p:spPr>
          <a:xfrm>
            <a:off x="4115357" y="6351009"/>
            <a:ext cx="3959381" cy="316859"/>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09254" y="6351009"/>
            <a:ext cx="2699578" cy="316859"/>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t>2023/6/21</a:t>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62.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63.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image" Target="../media/image66.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68.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69.png"/></Relationships>
</file>

<file path=ppt/slides/_rels/slide132.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vmlDrawing" Target="../drawings/vmlDrawing16.vml"/><Relationship Id="rId6" Type="http://schemas.openxmlformats.org/officeDocument/2006/relationships/image" Target="../media/image70.emf"/><Relationship Id="rId5" Type="http://schemas.openxmlformats.org/officeDocument/2006/relationships/oleObject" Target="../embeddings/oleObject16.bin"/><Relationship Id="rId4"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image" Target="../media/image1.sv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14.emf"/><Relationship Id="rId5" Type="http://schemas.openxmlformats.org/officeDocument/2006/relationships/oleObject" Target="../embeddings/oleObject4.bin"/><Relationship Id="rId4" Type="http://schemas.openxmlformats.org/officeDocument/2006/relationships/image" Target="../media/image1.sv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15.emf"/><Relationship Id="rId5" Type="http://schemas.openxmlformats.org/officeDocument/2006/relationships/oleObject" Target="../embeddings/oleObject5.bin"/><Relationship Id="rId4" Type="http://schemas.openxmlformats.org/officeDocument/2006/relationships/image" Target="../media/image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0.xml"/><Relationship Id="rId1" Type="http://schemas.openxmlformats.org/officeDocument/2006/relationships/vmlDrawing" Target="../drawings/vmlDrawing6.vml"/><Relationship Id="rId4" Type="http://schemas.openxmlformats.org/officeDocument/2006/relationships/image" Target="../media/image2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0.xml"/><Relationship Id="rId1" Type="http://schemas.openxmlformats.org/officeDocument/2006/relationships/vmlDrawing" Target="../drawings/vmlDrawing7.vml"/><Relationship Id="rId4"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0.xml"/><Relationship Id="rId1" Type="http://schemas.openxmlformats.org/officeDocument/2006/relationships/vmlDrawing" Target="../drawings/vmlDrawing8.vml"/><Relationship Id="rId4" Type="http://schemas.openxmlformats.org/officeDocument/2006/relationships/image" Target="../media/image23.emf"/></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0.xml"/><Relationship Id="rId1" Type="http://schemas.openxmlformats.org/officeDocument/2006/relationships/vmlDrawing" Target="../drawings/vmlDrawing9.vml"/><Relationship Id="rId4" Type="http://schemas.openxmlformats.org/officeDocument/2006/relationships/image" Target="../media/image2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0.xml"/><Relationship Id="rId1" Type="http://schemas.openxmlformats.org/officeDocument/2006/relationships/vmlDrawing" Target="../drawings/vmlDrawing10.vml"/><Relationship Id="rId4" Type="http://schemas.openxmlformats.org/officeDocument/2006/relationships/image" Target="../media/image27.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11.v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0.xml"/><Relationship Id="rId1" Type="http://schemas.openxmlformats.org/officeDocument/2006/relationships/vmlDrawing" Target="../drawings/vmlDrawing12.vml"/><Relationship Id="rId4" Type="http://schemas.openxmlformats.org/officeDocument/2006/relationships/image" Target="../media/image29.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0.xml"/><Relationship Id="rId1" Type="http://schemas.openxmlformats.org/officeDocument/2006/relationships/vmlDrawing" Target="../drawings/vmlDrawing13.vml"/><Relationship Id="rId4" Type="http://schemas.openxmlformats.org/officeDocument/2006/relationships/image" Target="../media/image30.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0.xml"/><Relationship Id="rId1" Type="http://schemas.openxmlformats.org/officeDocument/2006/relationships/vmlDrawing" Target="../drawings/vmlDrawing14.vml"/><Relationship Id="rId4" Type="http://schemas.openxmlformats.org/officeDocument/2006/relationships/image" Target="../media/image31.emf"/></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vmlDrawing" Target="../drawings/vmlDrawing15.vml"/><Relationship Id="rId6" Type="http://schemas.openxmlformats.org/officeDocument/2006/relationships/image" Target="../media/image32.emf"/><Relationship Id="rId5" Type="http://schemas.openxmlformats.org/officeDocument/2006/relationships/oleObject" Target="../embeddings/oleObject15.bin"/><Relationship Id="rId4" Type="http://schemas.openxmlformats.org/officeDocument/2006/relationships/image" Target="../media/image1.sv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5.gif"/><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43.jpg@672w_378h_1c"/><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46.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49.jpeg"/><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3.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7.xml"/><Relationship Id="rId1" Type="http://schemas.openxmlformats.org/officeDocument/2006/relationships/tags" Target="../tags/tag16.xml"/></Relationships>
</file>

<file path=ppt/slides/_rels/slide96.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52.png"/><Relationship Id="rId5" Type="http://schemas.openxmlformats.org/officeDocument/2006/relationships/slideLayout" Target="../slideLayouts/slideLayout10.xml"/><Relationship Id="rId4" Type="http://schemas.openxmlformats.org/officeDocument/2006/relationships/tags" Target="../tags/tag21.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8"/>
          <p:cNvSpPr txBox="1"/>
          <p:nvPr/>
        </p:nvSpPr>
        <p:spPr>
          <a:xfrm>
            <a:off x="3405437" y="2637706"/>
            <a:ext cx="5858121" cy="923330"/>
          </a:xfrm>
          <a:prstGeom prst="rect">
            <a:avLst/>
          </a:prstGeom>
          <a:noFill/>
        </p:spPr>
        <p:txBody>
          <a:bodyPr wrap="square" rtlCol="0">
            <a:spAutoFit/>
          </a:bodyPr>
          <a:lstStyle/>
          <a:p>
            <a:r>
              <a:rPr lang="zh-CN" altLang="en-US" sz="54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sym typeface="思源黑体 CN Medium" panose="020B0600000000000000" pitchFamily="34" charset="-122"/>
              </a:rPr>
              <a:t>第</a:t>
            </a:r>
            <a:r>
              <a:rPr lang="en-US" altLang="zh-CN" sz="54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sym typeface="思源黑体 CN Medium" panose="020B0600000000000000" pitchFamily="34" charset="-122"/>
              </a:rPr>
              <a:t>1</a:t>
            </a:r>
            <a:r>
              <a:rPr lang="zh-CN" altLang="en-US" sz="54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sym typeface="思源黑体 CN Medium" panose="020B0600000000000000" pitchFamily="34" charset="-122"/>
              </a:rPr>
              <a:t>章 数据库入门</a:t>
            </a:r>
            <a:endParaRPr lang="en-US" altLang="zh-CN" sz="54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sym typeface="思源黑体 CN Medium" panose="020B0600000000000000" pitchFamily="34" charset="-122"/>
            </a:endParaRPr>
          </a:p>
        </p:txBody>
      </p:sp>
      <p:sp>
        <p:nvSpPr>
          <p:cNvPr id="6" name="Rectangle 4"/>
          <p:cNvSpPr txBox="1">
            <a:spLocks noChangeArrowheads="1"/>
          </p:cNvSpPr>
          <p:nvPr/>
        </p:nvSpPr>
        <p:spPr>
          <a:xfrm>
            <a:off x="3574926" y="3861842"/>
            <a:ext cx="6480720" cy="430530"/>
          </a:xfrm>
          <a:prstGeom prst="rect">
            <a:avLst/>
          </a:prstGeom>
        </p:spPr>
        <p:txBody>
          <a:bodyPr vert="horz" lIns="121917" tIns="60958" rIns="121917" bIns="60958"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400"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sz="2400" dirty="0">
                <a:solidFill>
                  <a:srgbClr val="595959"/>
                </a:solidFill>
                <a:latin typeface="微软雅黑" panose="020B0503020204020204" pitchFamily="34" charset="-122"/>
                <a:ea typeface="微软雅黑" panose="020B0503020204020204" pitchFamily="34" charset="-122"/>
                <a:cs typeface="+mn-ea"/>
                <a:sym typeface="+mn-lt"/>
              </a:rPr>
              <a:t>数据库原理、设计与应用（第</a:t>
            </a:r>
            <a:r>
              <a:rPr lang="en-US" altLang="zh-CN" sz="2400" dirty="0">
                <a:solidFill>
                  <a:srgbClr val="595959"/>
                </a:solidFill>
                <a:latin typeface="微软雅黑" panose="020B0503020204020204" pitchFamily="34" charset="-122"/>
                <a:ea typeface="微软雅黑" panose="020B0503020204020204" pitchFamily="34" charset="-122"/>
                <a:cs typeface="+mn-ea"/>
                <a:sym typeface="+mn-lt"/>
              </a:rPr>
              <a:t>2</a:t>
            </a:r>
            <a:r>
              <a:rPr lang="zh-CN" altLang="en-US" sz="2400" dirty="0">
                <a:solidFill>
                  <a:srgbClr val="595959"/>
                </a:solidFill>
                <a:latin typeface="微软雅黑" panose="020B0503020204020204" pitchFamily="34" charset="-122"/>
                <a:ea typeface="微软雅黑" panose="020B0503020204020204" pitchFamily="34" charset="-122"/>
                <a:cs typeface="+mn-ea"/>
                <a:sym typeface="+mn-lt"/>
              </a:rPr>
              <a:t>版）</a:t>
            </a:r>
            <a:r>
              <a:rPr lang="en-US" altLang="zh-CN" sz="2400" dirty="0">
                <a:solidFill>
                  <a:srgbClr val="595959"/>
                </a:solidFill>
                <a:latin typeface="微软雅黑" panose="020B0503020204020204" pitchFamily="34" charset="-122"/>
                <a:ea typeface="微软雅黑" panose="020B0503020204020204" pitchFamily="34" charset="-122"/>
                <a:cs typeface="+mn-ea"/>
                <a:sym typeface="+mn-lt"/>
              </a:rPr>
              <a:t>》</a:t>
            </a:r>
            <a:endParaRPr lang="zh-CN" altLang="en-US" sz="2400"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729193" cy="1477328"/>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把数据库看作</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电子文件柜</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，用户对</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文件柜中的电子文件数据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进行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增加</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删除</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修改</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查找</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操作。</a:t>
            </a:r>
            <a:endPar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文件柜中的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电子文件数据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不仅包括普通意义上的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数字</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，还包括</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文字</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图像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声音</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等，凡是在计算机中用来</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描述事物</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的记录都可以称为</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数据库概述</a:t>
            </a:r>
          </a:p>
        </p:txBody>
      </p:sp>
      <p:pic>
        <p:nvPicPr>
          <p:cNvPr id="7" name="图片 6"/>
          <p:cNvPicPr>
            <a:picLocks noChangeAspect="1"/>
          </p:cNvPicPr>
          <p:nvPr/>
        </p:nvPicPr>
        <p:blipFill>
          <a:blip r:embed="rId2"/>
          <a:stretch>
            <a:fillRect/>
          </a:stretch>
        </p:blipFill>
        <p:spPr>
          <a:xfrm>
            <a:off x="4567273" y="2853730"/>
            <a:ext cx="3240360" cy="2560530"/>
          </a:xfrm>
          <a:prstGeom prst="rect">
            <a:avLst/>
          </a:prstGeom>
        </p:spPr>
      </p:pic>
      <p:sp>
        <p:nvSpPr>
          <p:cNvPr id="8" name="文本框 7"/>
          <p:cNvSpPr txBox="1"/>
          <p:nvPr/>
        </p:nvSpPr>
        <p:spPr>
          <a:xfrm>
            <a:off x="5433070" y="5461882"/>
            <a:ext cx="1366451" cy="369332"/>
          </a:xfrm>
          <a:prstGeom prst="rect">
            <a:avLst/>
          </a:prstGeom>
          <a:noFill/>
        </p:spPr>
        <p:txBody>
          <a:bodyPr wrap="square" rtlCol="0">
            <a:spAutoFit/>
          </a:bodyPr>
          <a:lstStyle/>
          <a:p>
            <a:r>
              <a:rPr lang="zh-CN" altLang="en-US" sz="1800" dirty="0">
                <a:solidFill>
                  <a:srgbClr val="1369B2"/>
                </a:solidFill>
                <a:latin typeface="微软雅黑" panose="020B0503020204020204" pitchFamily="34" charset="-122"/>
                <a:ea typeface="微软雅黑" panose="020B0503020204020204" pitchFamily="34" charset="-122"/>
              </a:rPr>
              <a:t>电子文件柜</a:t>
            </a:r>
          </a:p>
        </p:txBody>
      </p:sp>
      <p:sp>
        <p:nvSpPr>
          <p:cNvPr id="9" name="文本框 8"/>
          <p:cNvSpPr txBox="1"/>
          <p:nvPr/>
        </p:nvSpPr>
        <p:spPr>
          <a:xfrm>
            <a:off x="8354642" y="3357133"/>
            <a:ext cx="1125313" cy="369332"/>
          </a:xfrm>
          <a:prstGeom prst="rect">
            <a:avLst/>
          </a:prstGeom>
          <a:noFill/>
        </p:spPr>
        <p:txBody>
          <a:bodyPr wrap="square" rtlCol="0">
            <a:spAutoFit/>
          </a:bodyPr>
          <a:lstStyle>
            <a:defPPr>
              <a:defRPr lang="zh-CN"/>
            </a:defPPr>
            <a:lvl1pPr>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800" dirty="0">
                <a:solidFill>
                  <a:srgbClr val="1369B2"/>
                </a:solidFill>
              </a:rPr>
              <a:t>修改数据</a:t>
            </a:r>
          </a:p>
        </p:txBody>
      </p:sp>
      <p:sp>
        <p:nvSpPr>
          <p:cNvPr id="10" name="文本框 9"/>
          <p:cNvSpPr txBox="1"/>
          <p:nvPr/>
        </p:nvSpPr>
        <p:spPr>
          <a:xfrm>
            <a:off x="2809653" y="4414921"/>
            <a:ext cx="1125313" cy="369332"/>
          </a:xfrm>
          <a:prstGeom prst="rect">
            <a:avLst/>
          </a:prstGeom>
          <a:noFill/>
        </p:spPr>
        <p:txBody>
          <a:bodyPr wrap="square" rtlCol="0">
            <a:spAutoFit/>
          </a:bodyPr>
          <a:lstStyle>
            <a:defPPr>
              <a:defRPr lang="zh-CN"/>
            </a:defPPr>
            <a:lvl1pPr>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800" dirty="0">
                <a:solidFill>
                  <a:srgbClr val="1369B2"/>
                </a:solidFill>
              </a:rPr>
              <a:t>删除数据</a:t>
            </a:r>
          </a:p>
        </p:txBody>
      </p:sp>
      <p:sp>
        <p:nvSpPr>
          <p:cNvPr id="11" name="文本框 10"/>
          <p:cNvSpPr txBox="1"/>
          <p:nvPr/>
        </p:nvSpPr>
        <p:spPr>
          <a:xfrm>
            <a:off x="2782838" y="3399343"/>
            <a:ext cx="1205692" cy="369332"/>
          </a:xfrm>
          <a:prstGeom prst="rect">
            <a:avLst/>
          </a:prstGeom>
          <a:noFill/>
        </p:spPr>
        <p:txBody>
          <a:bodyPr wrap="square" rtlCol="0">
            <a:spAutoFit/>
          </a:bodyPr>
          <a:lstStyle/>
          <a:p>
            <a:r>
              <a:rPr lang="zh-CN" altLang="en-US" sz="1800" dirty="0">
                <a:solidFill>
                  <a:srgbClr val="1369B2"/>
                </a:solidFill>
                <a:latin typeface="微软雅黑" panose="020B0503020204020204" pitchFamily="34" charset="-122"/>
                <a:ea typeface="微软雅黑" panose="020B0503020204020204" pitchFamily="34" charset="-122"/>
              </a:rPr>
              <a:t>添加数据</a:t>
            </a:r>
          </a:p>
        </p:txBody>
      </p:sp>
      <p:sp>
        <p:nvSpPr>
          <p:cNvPr id="12" name="文本框 11"/>
          <p:cNvSpPr txBox="1"/>
          <p:nvPr/>
        </p:nvSpPr>
        <p:spPr>
          <a:xfrm>
            <a:off x="8354642" y="4361293"/>
            <a:ext cx="1125313" cy="369332"/>
          </a:xfrm>
          <a:prstGeom prst="rect">
            <a:avLst/>
          </a:prstGeom>
          <a:noFill/>
        </p:spPr>
        <p:txBody>
          <a:bodyPr wrap="square" rtlCol="0">
            <a:spAutoFit/>
          </a:bodyPr>
          <a:lstStyle>
            <a:defPPr>
              <a:defRPr lang="zh-CN"/>
            </a:defPPr>
            <a:lvl1pPr>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800" dirty="0">
                <a:solidFill>
                  <a:srgbClr val="1369B2"/>
                </a:solidFill>
              </a:rPr>
              <a:t>查找数据</a:t>
            </a:r>
          </a:p>
        </p:txBody>
      </p:sp>
      <p:cxnSp>
        <p:nvCxnSpPr>
          <p:cNvPr id="13" name="直接箭头连接符 12"/>
          <p:cNvCxnSpPr/>
          <p:nvPr/>
        </p:nvCxnSpPr>
        <p:spPr>
          <a:xfrm flipH="1">
            <a:off x="6671270" y="3548304"/>
            <a:ext cx="1800200" cy="960372"/>
          </a:xfrm>
          <a:prstGeom prst="straightConnector1">
            <a:avLst/>
          </a:prstGeom>
          <a:ln w="19050">
            <a:solidFill>
              <a:srgbClr val="005DA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6671271" y="4501510"/>
            <a:ext cx="1800199" cy="44927"/>
          </a:xfrm>
          <a:prstGeom prst="straightConnector1">
            <a:avLst/>
          </a:prstGeom>
          <a:ln w="19050">
            <a:solidFill>
              <a:srgbClr val="005DA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934966" y="3639321"/>
            <a:ext cx="2810836" cy="862188"/>
          </a:xfrm>
          <a:prstGeom prst="straightConnector1">
            <a:avLst/>
          </a:prstGeom>
          <a:ln w="19050">
            <a:solidFill>
              <a:srgbClr val="005DA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934966" y="4508676"/>
            <a:ext cx="2810836" cy="75522"/>
          </a:xfrm>
          <a:prstGeom prst="straightConnector1">
            <a:avLst/>
          </a:prstGeom>
          <a:ln w="19050">
            <a:solidFill>
              <a:srgbClr val="005DA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420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62AD0369-D107-48F0-8B28-094BC02E8E9E}"/>
              </a:ext>
            </a:extLst>
          </p:cNvPr>
          <p:cNvSpPr txBox="1"/>
          <p:nvPr/>
        </p:nvSpPr>
        <p:spPr>
          <a:xfrm>
            <a:off x="1054645" y="1053530"/>
            <a:ext cx="10297145" cy="1477328"/>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a:t>
            </a:r>
            <a:r>
              <a:rPr lang="zh-CN" altLang="en-US" sz="2000" dirty="0">
                <a:solidFill>
                  <a:srgbClr val="1369B3"/>
                </a:solidFill>
                <a:latin typeface="微软雅黑" panose="020B0503020204020204" pitchFamily="34" charset="-122"/>
                <a:ea typeface="微软雅黑" panose="020B0503020204020204" pitchFamily="34" charset="-122"/>
                <a:cs typeface="+mn-ea"/>
              </a:rPr>
              <a:t>设置</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r>
              <a:rPr lang="zh-CN" altLang="en-US" sz="2000" dirty="0">
                <a:solidFill>
                  <a:srgbClr val="1369B3"/>
                </a:solidFill>
                <a:latin typeface="微软雅黑" panose="020B0503020204020204" pitchFamily="34" charset="-122"/>
                <a:ea typeface="微软雅黑" panose="020B0503020204020204" pitchFamily="34" charset="-122"/>
                <a:cs typeface="+mn-ea"/>
              </a:rPr>
              <a:t>配置文件</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1369B2"/>
                </a:solidFill>
                <a:latin typeface="微软雅黑" panose="020B0503020204020204" pitchFamily="34" charset="-122"/>
                <a:ea typeface="微软雅黑" panose="020B0503020204020204" pitchFamily="34" charset="-122"/>
                <a:cs typeface="+mn-ea"/>
              </a:rPr>
              <a:t>安装目录</a:t>
            </a:r>
            <a:r>
              <a:rPr lang="en-US" altLang="zh-CN" sz="2000" dirty="0">
                <a:solidFill>
                  <a:srgbClr val="1369B2"/>
                </a:solidFill>
                <a:latin typeface="微软雅黑" panose="020B0503020204020204" pitchFamily="34" charset="-122"/>
                <a:ea typeface="微软雅黑" panose="020B0503020204020204" pitchFamily="34" charset="-122"/>
                <a:cs typeface="+mn-ea"/>
              </a:rPr>
              <a:t>D:\mysql-8.0.27-winx64</a:t>
            </a:r>
            <a:r>
              <a:rPr lang="zh-CN" altLang="en-US" sz="2000" dirty="0">
                <a:solidFill>
                  <a:srgbClr val="595959"/>
                </a:solidFill>
                <a:latin typeface="微软雅黑" panose="020B0503020204020204" pitchFamily="34" charset="-122"/>
                <a:ea typeface="微软雅黑" panose="020B0503020204020204" pitchFamily="34" charset="-122"/>
                <a:cs typeface="+mn-ea"/>
              </a:rPr>
              <a:t>下，使用文本编辑器（如记事本、</a:t>
            </a:r>
            <a:r>
              <a:rPr lang="en-US" altLang="zh-CN" sz="2000" dirty="0">
                <a:solidFill>
                  <a:srgbClr val="595959"/>
                </a:solidFill>
                <a:latin typeface="微软雅黑" panose="020B0503020204020204" pitchFamily="34" charset="-122"/>
                <a:ea typeface="微软雅黑" panose="020B0503020204020204" pitchFamily="34" charset="-122"/>
                <a:cs typeface="+mn-ea"/>
              </a:rPr>
              <a:t>Notepad++</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cs typeface="+mn-ea"/>
              </a:rPr>
              <a:t>创建</a:t>
            </a:r>
            <a:r>
              <a:rPr lang="en-US" altLang="zh-CN" sz="2000" dirty="0">
                <a:solidFill>
                  <a:srgbClr val="1369B2"/>
                </a:solidFill>
                <a:latin typeface="微软雅黑" panose="020B0503020204020204" pitchFamily="34" charset="-122"/>
                <a:ea typeface="微软雅黑" panose="020B0503020204020204" pitchFamily="34" charset="-122"/>
                <a:cs typeface="+mn-ea"/>
              </a:rPr>
              <a:t>my.ini</a:t>
            </a:r>
            <a:r>
              <a:rPr lang="zh-CN" altLang="en-US" sz="2000" dirty="0">
                <a:solidFill>
                  <a:srgbClr val="595959"/>
                </a:solidFill>
                <a:latin typeface="微软雅黑" panose="020B0503020204020204" pitchFamily="34" charset="-122"/>
                <a:ea typeface="微软雅黑" panose="020B0503020204020204" pitchFamily="34" charset="-122"/>
                <a:cs typeface="+mn-ea"/>
              </a:rPr>
              <a:t>文件，</a:t>
            </a:r>
            <a:r>
              <a:rPr lang="zh-CN" altLang="en-US" sz="2000" dirty="0">
                <a:solidFill>
                  <a:srgbClr val="1369B2"/>
                </a:solidFill>
                <a:latin typeface="微软雅黑" panose="020B0503020204020204" pitchFamily="34" charset="-122"/>
                <a:ea typeface="微软雅黑" panose="020B0503020204020204" pitchFamily="34" charset="-122"/>
                <a:cs typeface="+mn-ea"/>
              </a:rPr>
              <a:t>配置文件的内容如下：</a:t>
            </a:r>
            <a:endParaRPr lang="en-US" altLang="zh-CN" sz="2000" dirty="0">
              <a:solidFill>
                <a:srgbClr val="1369B2"/>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配置</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
            <a:extLst>
              <a:ext uri="{FF2B5EF4-FFF2-40B4-BE49-F238E27FC236}">
                <a16:creationId xmlns:a16="http://schemas.microsoft.com/office/drawing/2014/main" id="{682A40E9-6A05-40FE-BE23-B4361275042E}"/>
              </a:ext>
            </a:extLst>
          </p:cNvPr>
          <p:cNvSpPr txBox="1"/>
          <p:nvPr/>
        </p:nvSpPr>
        <p:spPr>
          <a:xfrm>
            <a:off x="1702718" y="2777654"/>
            <a:ext cx="6768752" cy="2308324"/>
          </a:xfrm>
          <a:prstGeom prst="rect">
            <a:avLst/>
          </a:prstGeom>
          <a:solidFill>
            <a:srgbClr val="F2F2F2"/>
          </a:solidFill>
        </p:spPr>
        <p:txBody>
          <a:bodyPr wrap="square" rtlCol="0" anchor="ctr">
            <a:spAutoFit/>
          </a:bodyPr>
          <a:lstStyle/>
          <a:p>
            <a:pPr lvl="1">
              <a:lnSpc>
                <a:spcPct val="150000"/>
              </a:lnSpc>
            </a:pPr>
            <a:r>
              <a:rPr lang="en-US" altLang="zh-CN" dirty="0">
                <a:solidFill>
                  <a:srgbClr val="595959"/>
                </a:solidFill>
                <a:latin typeface="微软雅黑" panose="020B0503020204020204" pitchFamily="34" charset="-122"/>
                <a:ea typeface="微软雅黑" panose="020B0503020204020204" pitchFamily="34" charset="-122"/>
                <a:cs typeface="+mn-ea"/>
              </a:rPr>
              <a:t>[</a:t>
            </a:r>
            <a:r>
              <a:rPr lang="en-US" altLang="zh-CN" dirty="0" err="1">
                <a:solidFill>
                  <a:srgbClr val="595959"/>
                </a:solidFill>
                <a:latin typeface="微软雅黑" panose="020B0503020204020204" pitchFamily="34" charset="-122"/>
                <a:ea typeface="微软雅黑" panose="020B0503020204020204" pitchFamily="34" charset="-122"/>
                <a:cs typeface="+mn-ea"/>
              </a:rPr>
              <a:t>mysqld</a:t>
            </a:r>
            <a:r>
              <a:rPr lang="en-US" altLang="zh-CN" dirty="0">
                <a:solidFill>
                  <a:srgbClr val="595959"/>
                </a:solidFill>
                <a:latin typeface="微软雅黑" panose="020B0503020204020204" pitchFamily="34" charset="-122"/>
                <a:ea typeface="微软雅黑" panose="020B0503020204020204" pitchFamily="34" charset="-122"/>
                <a:cs typeface="+mn-ea"/>
              </a:rPr>
              <a:t>]</a:t>
            </a:r>
          </a:p>
          <a:p>
            <a:pPr lvl="1">
              <a:lnSpc>
                <a:spcPct val="150000"/>
              </a:lnSpc>
            </a:pPr>
            <a:r>
              <a:rPr lang="en-US" altLang="zh-CN" dirty="0" err="1">
                <a:solidFill>
                  <a:srgbClr val="595959"/>
                </a:solidFill>
                <a:latin typeface="微软雅黑" panose="020B0503020204020204" pitchFamily="34" charset="-122"/>
                <a:ea typeface="微软雅黑" panose="020B0503020204020204" pitchFamily="34" charset="-122"/>
                <a:cs typeface="+mn-ea"/>
              </a:rPr>
              <a:t>basedir</a:t>
            </a:r>
            <a:r>
              <a:rPr lang="en-US" altLang="zh-CN" dirty="0">
                <a:solidFill>
                  <a:srgbClr val="595959"/>
                </a:solidFill>
                <a:latin typeface="微软雅黑" panose="020B0503020204020204" pitchFamily="34" charset="-122"/>
                <a:ea typeface="微软雅黑" panose="020B0503020204020204" pitchFamily="34" charset="-122"/>
                <a:cs typeface="+mn-ea"/>
              </a:rPr>
              <a:t>=D:\\mysql-8.0.27-winx64</a:t>
            </a:r>
          </a:p>
          <a:p>
            <a:pPr lvl="1">
              <a:lnSpc>
                <a:spcPct val="150000"/>
              </a:lnSpc>
            </a:pPr>
            <a:r>
              <a:rPr lang="en-US" altLang="zh-CN" dirty="0" err="1">
                <a:solidFill>
                  <a:srgbClr val="595959"/>
                </a:solidFill>
                <a:latin typeface="微软雅黑" panose="020B0503020204020204" pitchFamily="34" charset="-122"/>
                <a:ea typeface="微软雅黑" panose="020B0503020204020204" pitchFamily="34" charset="-122"/>
                <a:cs typeface="+mn-ea"/>
              </a:rPr>
              <a:t>datadir</a:t>
            </a:r>
            <a:r>
              <a:rPr lang="en-US" altLang="zh-CN" dirty="0">
                <a:solidFill>
                  <a:srgbClr val="595959"/>
                </a:solidFill>
                <a:latin typeface="微软雅黑" panose="020B0503020204020204" pitchFamily="34" charset="-122"/>
                <a:ea typeface="微软雅黑" panose="020B0503020204020204" pitchFamily="34" charset="-122"/>
                <a:cs typeface="+mn-ea"/>
              </a:rPr>
              <a:t>=D:\\mysql-8.0.27-winx64\\data</a:t>
            </a:r>
          </a:p>
          <a:p>
            <a:pPr lvl="1">
              <a:lnSpc>
                <a:spcPct val="150000"/>
              </a:lnSpc>
            </a:pPr>
            <a:r>
              <a:rPr lang="en-US" altLang="zh-CN" dirty="0">
                <a:solidFill>
                  <a:srgbClr val="595959"/>
                </a:solidFill>
                <a:latin typeface="微软雅黑" panose="020B0503020204020204" pitchFamily="34" charset="-122"/>
                <a:ea typeface="微软雅黑" panose="020B0503020204020204" pitchFamily="34" charset="-122"/>
                <a:cs typeface="+mn-ea"/>
              </a:rPr>
              <a:t>port=3306</a:t>
            </a:r>
          </a:p>
        </p:txBody>
      </p:sp>
      <p:sp>
        <p:nvSpPr>
          <p:cNvPr id="3" name="文本框 2"/>
          <p:cNvSpPr txBox="1"/>
          <p:nvPr/>
        </p:nvSpPr>
        <p:spPr>
          <a:xfrm>
            <a:off x="7895406" y="3484918"/>
            <a:ext cx="2160240" cy="369332"/>
          </a:xfrm>
          <a:prstGeom prst="rect">
            <a:avLst/>
          </a:prstGeom>
          <a:noFill/>
          <a:ln>
            <a:solidFill>
              <a:srgbClr val="FF0000"/>
            </a:solidFill>
          </a:ln>
        </p:spPr>
        <p:txBody>
          <a:bodyPr wrap="square" rtlCol="0">
            <a:spAutoFit/>
          </a:bodyPr>
          <a:lstStyle/>
          <a:p>
            <a:r>
              <a:rPr lang="en-US" altLang="zh-CN" sz="1800" dirty="0">
                <a:solidFill>
                  <a:srgbClr val="FF0000"/>
                </a:solidFill>
                <a:latin typeface="微软雅黑" panose="020B0503020204020204" pitchFamily="34" charset="-122"/>
                <a:ea typeface="微软雅黑" panose="020B0503020204020204" pitchFamily="34" charset="-122"/>
              </a:rPr>
              <a:t>MySQL</a:t>
            </a:r>
            <a:r>
              <a:rPr lang="zh-CN" altLang="en-US" sz="1800" dirty="0">
                <a:solidFill>
                  <a:srgbClr val="FF0000"/>
                </a:solidFill>
                <a:latin typeface="微软雅黑" panose="020B0503020204020204" pitchFamily="34" charset="-122"/>
                <a:ea typeface="微软雅黑" panose="020B0503020204020204" pitchFamily="34" charset="-122"/>
              </a:rPr>
              <a:t>的安装目录</a:t>
            </a:r>
          </a:p>
        </p:txBody>
      </p:sp>
      <p:sp>
        <p:nvSpPr>
          <p:cNvPr id="5" name="矩形 4"/>
          <p:cNvSpPr/>
          <p:nvPr/>
        </p:nvSpPr>
        <p:spPr>
          <a:xfrm>
            <a:off x="8739739" y="3931816"/>
            <a:ext cx="2232248" cy="646331"/>
          </a:xfrm>
          <a:prstGeom prst="rect">
            <a:avLst/>
          </a:prstGeom>
          <a:ln>
            <a:solidFill>
              <a:srgbClr val="FF0000"/>
            </a:solidFill>
          </a:ln>
        </p:spPr>
        <p:txBody>
          <a:bodyPr wrap="square">
            <a:spAutoFit/>
          </a:bodyPr>
          <a:lstStyle/>
          <a:p>
            <a:r>
              <a:rPr lang="en-US" altLang="zh-CN" sz="1800" dirty="0">
                <a:solidFill>
                  <a:srgbClr val="FF0000"/>
                </a:solidFill>
                <a:latin typeface="微软雅黑" panose="020B0503020204020204" pitchFamily="34" charset="-122"/>
                <a:ea typeface="微软雅黑" panose="020B0503020204020204" pitchFamily="34" charset="-122"/>
              </a:rPr>
              <a:t>MySQL</a:t>
            </a:r>
            <a:r>
              <a:rPr lang="zh-CN" altLang="zh-CN" sz="1800" dirty="0">
                <a:solidFill>
                  <a:srgbClr val="FF0000"/>
                </a:solidFill>
                <a:latin typeface="微软雅黑" panose="020B0503020204020204" pitchFamily="34" charset="-122"/>
                <a:ea typeface="微软雅黑" panose="020B0503020204020204" pitchFamily="34" charset="-122"/>
              </a:rPr>
              <a:t>数据库文件目录的存放目录</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4454482" y="4631286"/>
            <a:ext cx="4665060" cy="369332"/>
          </a:xfrm>
          <a:prstGeom prst="rect">
            <a:avLst/>
          </a:prstGeom>
          <a:ln>
            <a:solidFill>
              <a:srgbClr val="FF0000"/>
            </a:solidFill>
          </a:ln>
        </p:spPr>
        <p:txBody>
          <a:bodyPr wrap="none">
            <a:spAutoFit/>
          </a:bodyPr>
          <a:lstStyle/>
          <a:p>
            <a:r>
              <a:rPr lang="en-US" altLang="zh-CN" sz="1800" dirty="0">
                <a:solidFill>
                  <a:srgbClr val="FF0000"/>
                </a:solidFill>
                <a:latin typeface="微软雅黑" panose="020B0503020204020204" pitchFamily="34" charset="-122"/>
                <a:ea typeface="微软雅黑" panose="020B0503020204020204" pitchFamily="34" charset="-122"/>
              </a:rPr>
              <a:t>MySQL</a:t>
            </a:r>
            <a:r>
              <a:rPr lang="zh-CN" altLang="zh-CN" sz="1800" dirty="0">
                <a:solidFill>
                  <a:srgbClr val="FF0000"/>
                </a:solidFill>
                <a:latin typeface="微软雅黑" panose="020B0503020204020204" pitchFamily="34" charset="-122"/>
                <a:ea typeface="微软雅黑" panose="020B0503020204020204" pitchFamily="34" charset="-122"/>
              </a:rPr>
              <a:t>客户端连接服务器端时使用的端口号</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2350790" y="3427197"/>
            <a:ext cx="5040560" cy="441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矩形 9"/>
          <p:cNvSpPr/>
          <p:nvPr/>
        </p:nvSpPr>
        <p:spPr>
          <a:xfrm>
            <a:off x="2350790" y="3988209"/>
            <a:ext cx="5904656" cy="441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矩形 10"/>
          <p:cNvSpPr/>
          <p:nvPr/>
        </p:nvSpPr>
        <p:spPr>
          <a:xfrm>
            <a:off x="2350790" y="4559278"/>
            <a:ext cx="1656184" cy="441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2" name="直接箭头连接符 11"/>
          <p:cNvCxnSpPr/>
          <p:nvPr/>
        </p:nvCxnSpPr>
        <p:spPr>
          <a:xfrm>
            <a:off x="4078982" y="4797946"/>
            <a:ext cx="3755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a:off x="7463358" y="3665803"/>
            <a:ext cx="43204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p:nvPr/>
        </p:nvCxnSpPr>
        <p:spPr>
          <a:xfrm>
            <a:off x="8307691" y="4242110"/>
            <a:ext cx="43204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1680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62AD0369-D107-48F0-8B28-094BC02E8E9E}"/>
              </a:ext>
            </a:extLst>
          </p:cNvPr>
          <p:cNvSpPr txBox="1"/>
          <p:nvPr/>
        </p:nvSpPr>
        <p:spPr>
          <a:xfrm>
            <a:off x="1054645" y="1053530"/>
            <a:ext cx="10297145" cy="1015663"/>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2.</a:t>
            </a:r>
            <a:r>
              <a:rPr lang="zh-CN" altLang="en-US" sz="2000" dirty="0">
                <a:solidFill>
                  <a:srgbClr val="1369B3"/>
                </a:solidFill>
                <a:latin typeface="微软雅黑" panose="020B0503020204020204" pitchFamily="34" charset="-122"/>
                <a:ea typeface="微软雅黑" panose="020B0503020204020204" pitchFamily="34" charset="-122"/>
                <a:cs typeface="+mn-ea"/>
              </a:rPr>
              <a:t>初始化</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初始化</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数据库的</a:t>
            </a:r>
            <a:r>
              <a:rPr lang="en-US" altLang="zh-CN" sz="2000" dirty="0">
                <a:solidFill>
                  <a:srgbClr val="1369B3"/>
                </a:solidFill>
                <a:latin typeface="微软雅黑" panose="020B0503020204020204" pitchFamily="34" charset="-122"/>
                <a:ea typeface="微软雅黑" panose="020B0503020204020204" pitchFamily="34" charset="-122"/>
                <a:cs typeface="+mn-ea"/>
              </a:rPr>
              <a:t>2</a:t>
            </a:r>
            <a:r>
              <a:rPr lang="zh-CN" altLang="en-US" sz="2000" dirty="0">
                <a:solidFill>
                  <a:srgbClr val="1369B3"/>
                </a:solidFill>
                <a:latin typeface="微软雅黑" panose="020B0503020204020204" pitchFamily="34" charset="-122"/>
                <a:ea typeface="微软雅黑" panose="020B0503020204020204" pitchFamily="34" charset="-122"/>
                <a:cs typeface="+mn-ea"/>
              </a:rPr>
              <a:t>种方式：</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配置</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 name="矩形: 圆角 25"/>
          <p:cNvSpPr/>
          <p:nvPr/>
        </p:nvSpPr>
        <p:spPr>
          <a:xfrm>
            <a:off x="1054646" y="2494887"/>
            <a:ext cx="4896544" cy="2663577"/>
          </a:xfrm>
          <a:prstGeom prst="round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原创设计师QQ598969553          _8"/>
          <p:cNvSpPr/>
          <p:nvPr/>
        </p:nvSpPr>
        <p:spPr>
          <a:xfrm>
            <a:off x="2245160" y="2278863"/>
            <a:ext cx="2252346" cy="462161"/>
          </a:xfrm>
          <a:prstGeom prst="roundRect">
            <a:avLst/>
          </a:prstGeom>
          <a:solidFill>
            <a:srgbClr val="005DA2"/>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7" name="原创设计师QQ598969553          _9"/>
          <p:cNvSpPr txBox="1"/>
          <p:nvPr/>
        </p:nvSpPr>
        <p:spPr>
          <a:xfrm>
            <a:off x="2661302" y="2328568"/>
            <a:ext cx="1512168" cy="369332"/>
          </a:xfrm>
          <a:prstGeom prst="rect">
            <a:avLst/>
          </a:prstGeom>
          <a:noFill/>
        </p:spPr>
        <p:txBody>
          <a:bodyPr wrap="square" rtlCol="0">
            <a:spAutoFit/>
          </a:bodyPr>
          <a:lstStyle/>
          <a:p>
            <a:pPr lvl="0" algn="ctr" defTabSz="1216660">
              <a:spcBef>
                <a:spcPct val="20000"/>
              </a:spcBef>
              <a:defRPr/>
            </a:pP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第</a:t>
            </a:r>
            <a:r>
              <a:rPr lang="en-US" altLang="zh-CN" sz="1800" dirty="0">
                <a:solidFill>
                  <a:schemeClr val="bg1"/>
                </a:solidFill>
                <a:latin typeface="微软雅黑" panose="020B0503020204020204" pitchFamily="34" charset="-122"/>
                <a:ea typeface="微软雅黑" panose="020B0503020204020204" pitchFamily="34" charset="-122"/>
                <a:cs typeface="+mn-ea"/>
                <a:sym typeface="+mn-lt"/>
              </a:rPr>
              <a:t>1</a:t>
            </a: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种方式</a:t>
            </a:r>
          </a:p>
        </p:txBody>
      </p:sp>
      <p:sp>
        <p:nvSpPr>
          <p:cNvPr id="13" name="文本框 12">
            <a:extLst>
              <a:ext uri="{FF2B5EF4-FFF2-40B4-BE49-F238E27FC236}">
                <a16:creationId xmlns:a16="http://schemas.microsoft.com/office/drawing/2014/main" id="{682A40E9-6A05-40FE-BE23-B4361275042E}"/>
              </a:ext>
            </a:extLst>
          </p:cNvPr>
          <p:cNvSpPr txBox="1"/>
          <p:nvPr/>
        </p:nvSpPr>
        <p:spPr>
          <a:xfrm>
            <a:off x="1306673" y="3406341"/>
            <a:ext cx="4392490" cy="499624"/>
          </a:xfrm>
          <a:prstGeom prst="rect">
            <a:avLst/>
          </a:prstGeom>
          <a:solidFill>
            <a:srgbClr val="F2F2F2"/>
          </a:solidFill>
        </p:spPr>
        <p:txBody>
          <a:bodyPr wrap="square" rtlCol="0" anchor="ctr">
            <a:spAutoFit/>
          </a:bodyPr>
          <a:lstStyle/>
          <a:p>
            <a:pPr algn="ct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mysqld</a:t>
            </a:r>
            <a:r>
              <a:rPr lang="en-US" altLang="zh-CN" sz="2000" dirty="0">
                <a:solidFill>
                  <a:srgbClr val="595959"/>
                </a:solidFill>
                <a:latin typeface="微软雅黑" panose="020B0503020204020204" pitchFamily="34" charset="-122"/>
                <a:ea typeface="微软雅黑" panose="020B0503020204020204" pitchFamily="34" charset="-122"/>
                <a:cs typeface="+mn-ea"/>
              </a:rPr>
              <a:t> --initialize-insecure</a:t>
            </a:r>
          </a:p>
        </p:txBody>
      </p:sp>
      <p:sp>
        <p:nvSpPr>
          <p:cNvPr id="15" name="矩形 14"/>
          <p:cNvSpPr/>
          <p:nvPr/>
        </p:nvSpPr>
        <p:spPr>
          <a:xfrm>
            <a:off x="1054645" y="2813786"/>
            <a:ext cx="4133414" cy="472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rPr>
              <a:t>初始化时</a:t>
            </a:r>
            <a:r>
              <a:rPr lang="zh-CN" altLang="en-US" sz="1800" dirty="0">
                <a:solidFill>
                  <a:srgbClr val="1369B2"/>
                </a:solidFill>
                <a:latin typeface="微软雅黑" panose="020B0503020204020204" pitchFamily="34" charset="-122"/>
                <a:ea typeface="微软雅黑" panose="020B0503020204020204" pitchFamily="34" charset="-122"/>
              </a:rPr>
              <a:t>不为</a:t>
            </a:r>
            <a:r>
              <a:rPr lang="zh-CN" altLang="en-US" sz="1800" dirty="0">
                <a:solidFill>
                  <a:srgbClr val="595959"/>
                </a:solidFill>
                <a:latin typeface="微软雅黑" panose="020B0503020204020204" pitchFamily="34" charset="-122"/>
                <a:ea typeface="微软雅黑" panose="020B0503020204020204" pitchFamily="34" charset="-122"/>
              </a:rPr>
              <a:t>默认用户</a:t>
            </a:r>
            <a:r>
              <a:rPr lang="en-US" altLang="zh-CN" sz="1800" dirty="0">
                <a:solidFill>
                  <a:srgbClr val="595959"/>
                </a:solidFill>
                <a:latin typeface="微软雅黑" panose="020B0503020204020204" pitchFamily="34" charset="-122"/>
                <a:ea typeface="微软雅黑" panose="020B0503020204020204" pitchFamily="34" charset="-122"/>
              </a:rPr>
              <a:t>root</a:t>
            </a:r>
            <a:r>
              <a:rPr lang="zh-CN" altLang="en-US" sz="1800" dirty="0">
                <a:solidFill>
                  <a:srgbClr val="595959"/>
                </a:solidFill>
                <a:latin typeface="微软雅黑" panose="020B0503020204020204" pitchFamily="34" charset="-122"/>
                <a:ea typeface="微软雅黑" panose="020B0503020204020204" pitchFamily="34" charset="-122"/>
              </a:rPr>
              <a:t>生成密码</a:t>
            </a:r>
          </a:p>
        </p:txBody>
      </p:sp>
      <p:sp>
        <p:nvSpPr>
          <p:cNvPr id="16" name="矩形: 圆角 25"/>
          <p:cNvSpPr/>
          <p:nvPr/>
        </p:nvSpPr>
        <p:spPr>
          <a:xfrm>
            <a:off x="6378574" y="2493690"/>
            <a:ext cx="4896544" cy="2664774"/>
          </a:xfrm>
          <a:prstGeom prst="round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原创设计师QQ598969553          _8"/>
          <p:cNvSpPr/>
          <p:nvPr/>
        </p:nvSpPr>
        <p:spPr>
          <a:xfrm>
            <a:off x="7569088" y="2277666"/>
            <a:ext cx="2252346" cy="462161"/>
          </a:xfrm>
          <a:prstGeom prst="roundRect">
            <a:avLst/>
          </a:prstGeom>
          <a:solidFill>
            <a:srgbClr val="005DA2"/>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18" name="原创设计师QQ598969553          _9"/>
          <p:cNvSpPr txBox="1"/>
          <p:nvPr/>
        </p:nvSpPr>
        <p:spPr>
          <a:xfrm>
            <a:off x="7985230" y="2327371"/>
            <a:ext cx="1512168" cy="369332"/>
          </a:xfrm>
          <a:prstGeom prst="rect">
            <a:avLst/>
          </a:prstGeom>
          <a:noFill/>
        </p:spPr>
        <p:txBody>
          <a:bodyPr wrap="square" rtlCol="0">
            <a:spAutoFit/>
          </a:bodyPr>
          <a:lstStyle/>
          <a:p>
            <a:pPr lvl="0" algn="ctr" defTabSz="1216660">
              <a:spcBef>
                <a:spcPct val="20000"/>
              </a:spcBef>
              <a:defRPr/>
            </a:pP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第</a:t>
            </a:r>
            <a:r>
              <a:rPr lang="en-US" altLang="zh-CN" sz="180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种方式</a:t>
            </a:r>
          </a:p>
        </p:txBody>
      </p:sp>
      <p:sp>
        <p:nvSpPr>
          <p:cNvPr id="19" name="文本框 18">
            <a:extLst>
              <a:ext uri="{FF2B5EF4-FFF2-40B4-BE49-F238E27FC236}">
                <a16:creationId xmlns:a16="http://schemas.microsoft.com/office/drawing/2014/main" id="{682A40E9-6A05-40FE-BE23-B4361275042E}"/>
              </a:ext>
            </a:extLst>
          </p:cNvPr>
          <p:cNvSpPr txBox="1"/>
          <p:nvPr/>
        </p:nvSpPr>
        <p:spPr>
          <a:xfrm>
            <a:off x="6630601" y="3405144"/>
            <a:ext cx="4392490" cy="499624"/>
          </a:xfrm>
          <a:prstGeom prst="rect">
            <a:avLst/>
          </a:prstGeom>
          <a:solidFill>
            <a:srgbClr val="F2F2F2"/>
          </a:solidFill>
        </p:spPr>
        <p:txBody>
          <a:bodyPr wrap="square" rtlCol="0" anchor="ctr">
            <a:spAutoFit/>
          </a:bodyPr>
          <a:lstStyle/>
          <a:p>
            <a:pPr algn="ct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mysqld</a:t>
            </a:r>
            <a:r>
              <a:rPr lang="en-US" altLang="zh-CN" sz="2000" dirty="0">
                <a:solidFill>
                  <a:srgbClr val="595959"/>
                </a:solidFill>
                <a:latin typeface="微软雅黑" panose="020B0503020204020204" pitchFamily="34" charset="-122"/>
                <a:ea typeface="微软雅黑" panose="020B0503020204020204" pitchFamily="34" charset="-122"/>
                <a:cs typeface="+mn-ea"/>
              </a:rPr>
              <a:t> --initialize --console</a:t>
            </a:r>
          </a:p>
        </p:txBody>
      </p:sp>
      <p:sp>
        <p:nvSpPr>
          <p:cNvPr id="20" name="矩形 19"/>
          <p:cNvSpPr/>
          <p:nvPr/>
        </p:nvSpPr>
        <p:spPr>
          <a:xfrm>
            <a:off x="6506090" y="2813786"/>
            <a:ext cx="4133414" cy="472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rPr>
              <a:t>初始化时</a:t>
            </a:r>
            <a:r>
              <a:rPr lang="zh-CN" altLang="en-US" sz="1800" dirty="0">
                <a:solidFill>
                  <a:srgbClr val="1369B2"/>
                </a:solidFill>
                <a:latin typeface="微软雅黑" panose="020B0503020204020204" pitchFamily="34" charset="-122"/>
                <a:ea typeface="微软雅黑" panose="020B0503020204020204" pitchFamily="34" charset="-122"/>
              </a:rPr>
              <a:t>自动</a:t>
            </a:r>
            <a:r>
              <a:rPr lang="zh-CN" altLang="en-US" sz="1800" dirty="0">
                <a:solidFill>
                  <a:srgbClr val="595959"/>
                </a:solidFill>
                <a:latin typeface="微软雅黑" panose="020B0503020204020204" pitchFamily="34" charset="-122"/>
                <a:ea typeface="微软雅黑" panose="020B0503020204020204" pitchFamily="34" charset="-122"/>
              </a:rPr>
              <a:t>为默认用户</a:t>
            </a:r>
            <a:r>
              <a:rPr lang="en-US" altLang="zh-CN" sz="1800" dirty="0">
                <a:solidFill>
                  <a:srgbClr val="595959"/>
                </a:solidFill>
                <a:latin typeface="微软雅黑" panose="020B0503020204020204" pitchFamily="34" charset="-122"/>
                <a:ea typeface="微软雅黑" panose="020B0503020204020204" pitchFamily="34" charset="-122"/>
              </a:rPr>
              <a:t>root</a:t>
            </a:r>
            <a:r>
              <a:rPr lang="zh-CN" altLang="en-US" sz="1800" dirty="0">
                <a:solidFill>
                  <a:srgbClr val="595959"/>
                </a:solidFill>
                <a:latin typeface="微软雅黑" panose="020B0503020204020204" pitchFamily="34" charset="-122"/>
                <a:ea typeface="微软雅黑" panose="020B0503020204020204" pitchFamily="34" charset="-122"/>
              </a:rPr>
              <a:t>生成密码</a:t>
            </a:r>
          </a:p>
        </p:txBody>
      </p:sp>
      <p:sp>
        <p:nvSpPr>
          <p:cNvPr id="21" name="矩形 20"/>
          <p:cNvSpPr/>
          <p:nvPr/>
        </p:nvSpPr>
        <p:spPr>
          <a:xfrm>
            <a:off x="1279187" y="4026050"/>
            <a:ext cx="4672003" cy="99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600" dirty="0">
                <a:solidFill>
                  <a:srgbClr val="1369B2"/>
                </a:solidFill>
                <a:latin typeface="微软雅黑" panose="020B0503020204020204" pitchFamily="34" charset="-122"/>
                <a:ea typeface="微软雅黑" panose="020B0503020204020204" pitchFamily="34" charset="-122"/>
              </a:rPr>
              <a:t>--initialize</a:t>
            </a:r>
            <a:r>
              <a:rPr lang="zh-CN" altLang="en-US" sz="1600" dirty="0">
                <a:solidFill>
                  <a:srgbClr val="595959"/>
                </a:solidFill>
                <a:latin typeface="微软雅黑" panose="020B0503020204020204" pitchFamily="34" charset="-122"/>
                <a:ea typeface="微软雅黑" panose="020B0503020204020204" pitchFamily="34" charset="-122"/>
              </a:rPr>
              <a:t>表示</a:t>
            </a:r>
            <a:r>
              <a:rPr lang="zh-CN" altLang="en-US" sz="1600" dirty="0">
                <a:solidFill>
                  <a:srgbClr val="1369B2"/>
                </a:solidFill>
                <a:latin typeface="微软雅黑" panose="020B0503020204020204" pitchFamily="34" charset="-122"/>
                <a:ea typeface="微软雅黑" panose="020B0503020204020204" pitchFamily="34" charset="-122"/>
              </a:rPr>
              <a:t>初始化数据库</a:t>
            </a:r>
            <a:endParaRPr lang="en-US" altLang="zh-CN" sz="16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1369B2"/>
                </a:solidFill>
                <a:latin typeface="微软雅黑" panose="020B0503020204020204" pitchFamily="34" charset="-122"/>
                <a:ea typeface="微软雅黑" panose="020B0503020204020204" pitchFamily="34" charset="-122"/>
              </a:rPr>
              <a:t>-insecure</a:t>
            </a:r>
            <a:r>
              <a:rPr lang="zh-CN" altLang="en-US" sz="1600" dirty="0">
                <a:solidFill>
                  <a:srgbClr val="595959"/>
                </a:solidFill>
                <a:latin typeface="微软雅黑" panose="020B0503020204020204" pitchFamily="34" charset="-122"/>
                <a:ea typeface="微软雅黑" panose="020B0503020204020204" pitchFamily="34" charset="-122"/>
              </a:rPr>
              <a:t>表示</a:t>
            </a:r>
            <a:r>
              <a:rPr lang="zh-CN" altLang="en-US" sz="1600" dirty="0">
                <a:solidFill>
                  <a:srgbClr val="1369B2"/>
                </a:solidFill>
                <a:latin typeface="微软雅黑" panose="020B0503020204020204" pitchFamily="34" charset="-122"/>
                <a:ea typeface="微软雅黑" panose="020B0503020204020204" pitchFamily="34" charset="-122"/>
              </a:rPr>
              <a:t>忽略安全性</a:t>
            </a:r>
            <a:r>
              <a:rPr lang="zh-CN" altLang="en-US" sz="1600" dirty="0">
                <a:solidFill>
                  <a:srgbClr val="595959"/>
                </a:solidFill>
                <a:latin typeface="微软雅黑" panose="020B0503020204020204" pitchFamily="34" charset="-122"/>
                <a:ea typeface="微软雅黑" panose="020B0503020204020204" pitchFamily="34" charset="-122"/>
              </a:rPr>
              <a:t>，</a:t>
            </a:r>
            <a:r>
              <a:rPr lang="en-US" altLang="zh-CN" sz="1600" dirty="0">
                <a:solidFill>
                  <a:srgbClr val="595959"/>
                </a:solidFill>
                <a:latin typeface="微软雅黑" panose="020B0503020204020204" pitchFamily="34" charset="-122"/>
                <a:ea typeface="微软雅黑" panose="020B0503020204020204" pitchFamily="34" charset="-122"/>
              </a:rPr>
              <a:t>root</a:t>
            </a:r>
            <a:r>
              <a:rPr lang="zh-CN" altLang="en-US" sz="1600" dirty="0">
                <a:solidFill>
                  <a:srgbClr val="595959"/>
                </a:solidFill>
                <a:latin typeface="微软雅黑" panose="020B0503020204020204" pitchFamily="34" charset="-122"/>
                <a:ea typeface="微软雅黑" panose="020B0503020204020204" pitchFamily="34" charset="-122"/>
              </a:rPr>
              <a:t>用户的密码为空</a:t>
            </a:r>
          </a:p>
        </p:txBody>
      </p:sp>
      <p:sp>
        <p:nvSpPr>
          <p:cNvPr id="22" name="矩形 21"/>
          <p:cNvSpPr/>
          <p:nvPr/>
        </p:nvSpPr>
        <p:spPr>
          <a:xfrm>
            <a:off x="6445918" y="4071087"/>
            <a:ext cx="4829200" cy="473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600" dirty="0">
                <a:solidFill>
                  <a:srgbClr val="1369B2"/>
                </a:solidFill>
                <a:latin typeface="微软雅黑" panose="020B0503020204020204" pitchFamily="34" charset="-122"/>
                <a:ea typeface="微软雅黑" panose="020B0503020204020204" pitchFamily="34" charset="-122"/>
              </a:rPr>
              <a:t>--console</a:t>
            </a:r>
            <a:r>
              <a:rPr lang="zh-CN" altLang="en-US" sz="1600" dirty="0">
                <a:solidFill>
                  <a:srgbClr val="595959"/>
                </a:solidFill>
                <a:latin typeface="微软雅黑" panose="020B0503020204020204" pitchFamily="34" charset="-122"/>
                <a:ea typeface="微软雅黑" panose="020B0503020204020204" pitchFamily="34" charset="-122"/>
              </a:rPr>
              <a:t>表示将初始化的过程在</a:t>
            </a:r>
            <a:r>
              <a:rPr lang="zh-CN" altLang="en-US" sz="1600" dirty="0">
                <a:solidFill>
                  <a:srgbClr val="1369B2"/>
                </a:solidFill>
                <a:latin typeface="微软雅黑" panose="020B0503020204020204" pitchFamily="34" charset="-122"/>
                <a:ea typeface="微软雅黑" panose="020B0503020204020204" pitchFamily="34" charset="-122"/>
              </a:rPr>
              <a:t>命令提示符中显示</a:t>
            </a:r>
            <a:endParaRPr lang="zh-CN" altLang="en-US" sz="16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3895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62AD0369-D107-48F0-8B28-094BC02E8E9E}"/>
              </a:ext>
            </a:extLst>
          </p:cNvPr>
          <p:cNvSpPr txBox="1"/>
          <p:nvPr/>
        </p:nvSpPr>
        <p:spPr>
          <a:xfrm>
            <a:off x="1054645" y="1053530"/>
            <a:ext cx="10297145" cy="499624"/>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使用</a:t>
            </a:r>
            <a:r>
              <a:rPr lang="zh-CN" altLang="en-US" sz="2000" dirty="0">
                <a:solidFill>
                  <a:srgbClr val="1369B3"/>
                </a:solidFill>
                <a:latin typeface="微软雅黑" panose="020B0503020204020204" pitchFamily="34" charset="-122"/>
                <a:ea typeface="微软雅黑" panose="020B0503020204020204" pitchFamily="34" charset="-122"/>
                <a:cs typeface="+mn-ea"/>
              </a:rPr>
              <a:t>第</a:t>
            </a:r>
            <a:r>
              <a:rPr lang="en-US" altLang="zh-CN" sz="2000" dirty="0">
                <a:solidFill>
                  <a:srgbClr val="1369B3"/>
                </a:solidFill>
                <a:latin typeface="微软雅黑" panose="020B0503020204020204" pitchFamily="34" charset="-122"/>
                <a:ea typeface="微软雅黑" panose="020B0503020204020204" pitchFamily="34" charset="-122"/>
                <a:cs typeface="+mn-ea"/>
              </a:rPr>
              <a:t>2</a:t>
            </a:r>
            <a:r>
              <a:rPr lang="zh-CN" altLang="en-US" sz="2000" dirty="0">
                <a:solidFill>
                  <a:srgbClr val="1369B3"/>
                </a:solidFill>
                <a:latin typeface="微软雅黑" panose="020B0503020204020204" pitchFamily="34" charset="-122"/>
                <a:ea typeface="微软雅黑" panose="020B0503020204020204" pitchFamily="34" charset="-122"/>
                <a:cs typeface="+mn-ea"/>
              </a:rPr>
              <a:t>种方式</a:t>
            </a:r>
            <a:r>
              <a:rPr lang="zh-CN" altLang="en-US" sz="2000" dirty="0">
                <a:solidFill>
                  <a:srgbClr val="595959"/>
                </a:solidFill>
                <a:latin typeface="微软雅黑" panose="020B0503020204020204" pitchFamily="34" charset="-122"/>
                <a:ea typeface="微软雅黑" panose="020B0503020204020204" pitchFamily="34" charset="-122"/>
                <a:cs typeface="+mn-ea"/>
              </a:rPr>
              <a:t>初始化</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配置</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29698" name="Picture 2" descr="图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718" y="1833603"/>
            <a:ext cx="8558966"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331008" y="4077866"/>
            <a:ext cx="3276366" cy="369332"/>
          </a:xfrm>
          <a:prstGeom prst="rect">
            <a:avLst/>
          </a:prstGeom>
          <a:noFill/>
        </p:spPr>
        <p:txBody>
          <a:bodyPr wrap="square" rtlCol="0">
            <a:spAutoFit/>
          </a:bodyPr>
          <a:lstStyle/>
          <a:p>
            <a:r>
              <a:rPr lang="zh-CN" altLang="en-US" sz="1800" dirty="0">
                <a:solidFill>
                  <a:srgbClr val="FF0000"/>
                </a:solidFill>
                <a:latin typeface="微软雅黑" panose="020B0503020204020204" pitchFamily="34" charset="-122"/>
                <a:ea typeface="微软雅黑" panose="020B0503020204020204" pitchFamily="34" charset="-122"/>
              </a:rPr>
              <a:t>自动为</a:t>
            </a:r>
            <a:r>
              <a:rPr lang="en-US" altLang="zh-CN" sz="1800" dirty="0">
                <a:solidFill>
                  <a:srgbClr val="FF0000"/>
                </a:solidFill>
                <a:latin typeface="微软雅黑" panose="020B0503020204020204" pitchFamily="34" charset="-122"/>
                <a:ea typeface="微软雅黑" panose="020B0503020204020204" pitchFamily="34" charset="-122"/>
              </a:rPr>
              <a:t>root</a:t>
            </a:r>
            <a:r>
              <a:rPr lang="zh-CN" altLang="en-US" sz="1800" dirty="0">
                <a:solidFill>
                  <a:srgbClr val="FF0000"/>
                </a:solidFill>
                <a:latin typeface="微软雅黑" panose="020B0503020204020204" pitchFamily="34" charset="-122"/>
                <a:ea typeface="微软雅黑" panose="020B0503020204020204" pitchFamily="34" charset="-122"/>
              </a:rPr>
              <a:t>随机生成登录密码</a:t>
            </a:r>
          </a:p>
        </p:txBody>
      </p:sp>
    </p:spTree>
    <p:extLst>
      <p:ext uri="{BB962C8B-B14F-4D97-AF65-F5344CB8AC3E}">
        <p14:creationId xmlns:p14="http://schemas.microsoft.com/office/powerpoint/2010/main" val="2680901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4" y="3576722"/>
            <a:ext cx="5319801" cy="178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管理</a:t>
            </a:r>
            <a:r>
              <a:rPr lang="en-US" altLang="zh-CN"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服务的方法</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，能够通过</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命令行</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en-US" altLang="zh-CN"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Windows</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服务管理器</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管理</a:t>
            </a:r>
            <a:r>
              <a:rPr lang="en-US" altLang="zh-CN"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服务。</a:t>
            </a:r>
            <a:endParaRPr lang="zh-CN" altLang="en-US" dirty="0">
              <a:solidFill>
                <a:srgbClr val="1369B2"/>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1.5.4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管理</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服务</a:t>
            </a:r>
          </a:p>
        </p:txBody>
      </p:sp>
    </p:spTree>
    <p:extLst>
      <p:ext uri="{BB962C8B-B14F-4D97-AF65-F5344CB8AC3E}">
        <p14:creationId xmlns:p14="http://schemas.microsoft.com/office/powerpoint/2010/main" val="3344569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981522"/>
            <a:ext cx="10297145" cy="1477328"/>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 </a:t>
            </a:r>
            <a:r>
              <a:rPr lang="zh-CN" altLang="en-US" sz="2000" dirty="0">
                <a:solidFill>
                  <a:srgbClr val="1369B3"/>
                </a:solidFill>
                <a:latin typeface="微软雅黑" panose="020B0503020204020204" pitchFamily="34" charset="-122"/>
                <a:ea typeface="微软雅黑" panose="020B0503020204020204" pitchFamily="34" charset="-122"/>
                <a:cs typeface="+mn-ea"/>
              </a:rPr>
              <a:t>通过命令行管理</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r>
              <a:rPr lang="zh-CN" altLang="en-US" sz="2000" dirty="0">
                <a:solidFill>
                  <a:srgbClr val="1369B3"/>
                </a:solidFill>
                <a:latin typeface="微软雅黑" panose="020B0503020204020204" pitchFamily="34" charset="-122"/>
                <a:ea typeface="微软雅黑" panose="020B0503020204020204" pitchFamily="34" charset="-122"/>
                <a:cs typeface="+mn-ea"/>
              </a:rPr>
              <a:t>服务</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在启动或停止</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时，必须以</a:t>
            </a:r>
            <a:r>
              <a:rPr lang="zh-CN" altLang="en-US" sz="2000" dirty="0">
                <a:solidFill>
                  <a:srgbClr val="1369B3"/>
                </a:solidFill>
                <a:latin typeface="微软雅黑" panose="020B0503020204020204" pitchFamily="34" charset="-122"/>
                <a:ea typeface="微软雅黑" panose="020B0503020204020204" pitchFamily="34" charset="-122"/>
                <a:cs typeface="+mn-ea"/>
              </a:rPr>
              <a:t>管理员身份</a:t>
            </a:r>
            <a:r>
              <a:rPr lang="zh-CN" altLang="en-US" sz="2000" dirty="0">
                <a:solidFill>
                  <a:srgbClr val="595959"/>
                </a:solidFill>
                <a:latin typeface="微软雅黑" panose="020B0503020204020204" pitchFamily="34" charset="-122"/>
                <a:ea typeface="微软雅黑" panose="020B0503020204020204" pitchFamily="34" charset="-122"/>
                <a:cs typeface="+mn-ea"/>
              </a:rPr>
              <a:t>进行操作。</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在命令提示符中切换到</a:t>
            </a:r>
            <a:r>
              <a:rPr lang="en-US" altLang="zh-CN" sz="2000" dirty="0">
                <a:solidFill>
                  <a:srgbClr val="1369B2"/>
                </a:solidFill>
                <a:latin typeface="微软雅黑" panose="020B0503020204020204" pitchFamily="34" charset="-122"/>
                <a:ea typeface="微软雅黑" panose="020B0503020204020204" pitchFamily="34" charset="-122"/>
                <a:cs typeface="+mn-ea"/>
              </a:rPr>
              <a:t>D:\mysql-8.0.27-winx64\bin</a:t>
            </a:r>
            <a:r>
              <a:rPr lang="zh-CN" altLang="en-US" sz="2000" dirty="0">
                <a:solidFill>
                  <a:srgbClr val="1369B2"/>
                </a:solidFill>
                <a:latin typeface="微软雅黑" panose="020B0503020204020204" pitchFamily="34" charset="-122"/>
                <a:ea typeface="微软雅黑" panose="020B0503020204020204" pitchFamily="34" charset="-122"/>
                <a:cs typeface="+mn-ea"/>
              </a:rPr>
              <a:t>目录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cs typeface="+mn-ea"/>
              </a:rPr>
              <a:t>启动</a:t>
            </a:r>
            <a:r>
              <a:rPr lang="en-US" altLang="zh-CN" sz="2000" dirty="0">
                <a:solidFill>
                  <a:srgbClr val="1369B2"/>
                </a:solidFill>
                <a:latin typeface="微软雅黑" panose="020B0503020204020204" pitchFamily="34" charset="-122"/>
                <a:ea typeface="微软雅黑" panose="020B0503020204020204" pitchFamily="34" charset="-122"/>
                <a:cs typeface="+mn-ea"/>
              </a:rPr>
              <a:t>MySQL</a:t>
            </a:r>
            <a:r>
              <a:rPr lang="zh-CN" altLang="en-US" sz="2000" dirty="0">
                <a:solidFill>
                  <a:srgbClr val="1369B2"/>
                </a:solidFill>
                <a:latin typeface="微软雅黑" panose="020B0503020204020204" pitchFamily="34" charset="-122"/>
                <a:ea typeface="微软雅黑" panose="020B0503020204020204" pitchFamily="34" charset="-122"/>
                <a:cs typeface="+mn-ea"/>
              </a:rPr>
              <a:t>服务：</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15" name="文本框 14">
            <a:extLst>
              <a:ext uri="{FF2B5EF4-FFF2-40B4-BE49-F238E27FC236}">
                <a16:creationId xmlns:a16="http://schemas.microsoft.com/office/drawing/2014/main" id="{682A40E9-6A05-40FE-BE23-B4361275042E}"/>
              </a:ext>
            </a:extLst>
          </p:cNvPr>
          <p:cNvSpPr txBox="1"/>
          <p:nvPr/>
        </p:nvSpPr>
        <p:spPr>
          <a:xfrm>
            <a:off x="3267797" y="2831289"/>
            <a:ext cx="4320480" cy="646331"/>
          </a:xfrm>
          <a:prstGeom prst="rect">
            <a:avLst/>
          </a:prstGeom>
          <a:solidFill>
            <a:srgbClr val="F2F2F2"/>
          </a:solidFill>
        </p:spPr>
        <p:txBody>
          <a:bodyPr wrap="square" rtlCol="0" anchor="ctr">
            <a:spAutoFit/>
          </a:bodyPr>
          <a:lstStyle/>
          <a:p>
            <a:pPr lvl="1" algn="just">
              <a:lnSpc>
                <a:spcPct val="150000"/>
              </a:lnSpc>
            </a:pPr>
            <a:r>
              <a:rPr lang="en-US" altLang="zh-CN" dirty="0">
                <a:solidFill>
                  <a:srgbClr val="595959"/>
                </a:solidFill>
                <a:latin typeface="微软雅黑" panose="020B0503020204020204" pitchFamily="34" charset="-122"/>
                <a:ea typeface="微软雅黑" panose="020B0503020204020204" pitchFamily="34" charset="-122"/>
                <a:cs typeface="+mn-ea"/>
              </a:rPr>
              <a:t>net   start   MySQL80</a:t>
            </a:r>
            <a:endParaRPr lang="en-US" altLang="zh-CN" sz="4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1.5.4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管理</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服务</a:t>
            </a:r>
          </a:p>
        </p:txBody>
      </p:sp>
      <p:sp>
        <p:nvSpPr>
          <p:cNvPr id="2" name="矩形 1"/>
          <p:cNvSpPr/>
          <p:nvPr/>
        </p:nvSpPr>
        <p:spPr>
          <a:xfrm>
            <a:off x="3915869" y="2951955"/>
            <a:ext cx="151216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610247" y="2944198"/>
            <a:ext cx="151216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26654" y="2844813"/>
            <a:ext cx="1944216" cy="646331"/>
          </a:xfrm>
          <a:prstGeom prst="rect">
            <a:avLst/>
          </a:prstGeom>
          <a:noFill/>
        </p:spPr>
        <p:txBody>
          <a:bodyPr wrap="square" rtlCol="0">
            <a:spAutoFit/>
          </a:bodyPr>
          <a:lstStyle/>
          <a:p>
            <a:r>
              <a:rPr lang="en-US" altLang="zh-CN" sz="1800" dirty="0">
                <a:solidFill>
                  <a:srgbClr val="FF0000"/>
                </a:solidFill>
                <a:latin typeface="微软雅黑" panose="020B0503020204020204" pitchFamily="34" charset="-122"/>
                <a:ea typeface="微软雅黑" panose="020B0503020204020204" pitchFamily="34" charset="-122"/>
              </a:rPr>
              <a:t>Windows</a:t>
            </a:r>
            <a:r>
              <a:rPr lang="zh-CN" altLang="en-US" sz="1800" dirty="0">
                <a:solidFill>
                  <a:srgbClr val="FF0000"/>
                </a:solidFill>
                <a:latin typeface="微软雅黑" panose="020B0503020204020204" pitchFamily="34" charset="-122"/>
                <a:ea typeface="微软雅黑" panose="020B0503020204020204" pitchFamily="34" charset="-122"/>
              </a:rPr>
              <a:t>系统中启动服务的命令</a:t>
            </a:r>
          </a:p>
        </p:txBody>
      </p:sp>
      <p:sp>
        <p:nvSpPr>
          <p:cNvPr id="9" name="文本框 8"/>
          <p:cNvSpPr txBox="1"/>
          <p:nvPr/>
        </p:nvSpPr>
        <p:spPr>
          <a:xfrm>
            <a:off x="7588277" y="2844813"/>
            <a:ext cx="2160240" cy="646331"/>
          </a:xfrm>
          <a:prstGeom prst="rect">
            <a:avLst/>
          </a:prstGeom>
          <a:noFill/>
        </p:spPr>
        <p:txBody>
          <a:bodyPr wrap="square" rtlCol="0">
            <a:spAutoFit/>
          </a:bodyPr>
          <a:lstStyle/>
          <a:p>
            <a:r>
              <a:rPr lang="zh-CN" altLang="en-US" sz="1800" dirty="0">
                <a:solidFill>
                  <a:srgbClr val="FF0000"/>
                </a:solidFill>
                <a:latin typeface="微软雅黑" panose="020B0503020204020204" pitchFamily="34" charset="-122"/>
                <a:ea typeface="微软雅黑" panose="020B0503020204020204" pitchFamily="34" charset="-122"/>
              </a:rPr>
              <a:t>安装</a:t>
            </a:r>
            <a:r>
              <a:rPr lang="en-US" altLang="zh-CN" sz="1800" dirty="0">
                <a:solidFill>
                  <a:srgbClr val="FF0000"/>
                </a:solidFill>
                <a:latin typeface="微软雅黑" panose="020B0503020204020204" pitchFamily="34" charset="-122"/>
                <a:ea typeface="微软雅黑" panose="020B0503020204020204" pitchFamily="34" charset="-122"/>
              </a:rPr>
              <a:t>MySQL</a:t>
            </a:r>
            <a:r>
              <a:rPr lang="zh-CN" altLang="en-US" sz="1800" dirty="0">
                <a:solidFill>
                  <a:srgbClr val="FF0000"/>
                </a:solidFill>
                <a:latin typeface="微软雅黑" panose="020B0503020204020204" pitchFamily="34" charset="-122"/>
                <a:ea typeface="微软雅黑" panose="020B0503020204020204" pitchFamily="34" charset="-122"/>
              </a:rPr>
              <a:t>服务时自定义的服务名称</a:t>
            </a:r>
          </a:p>
        </p:txBody>
      </p:sp>
      <p:cxnSp>
        <p:nvCxnSpPr>
          <p:cNvPr id="11" name="直接箭头连接符 10"/>
          <p:cNvCxnSpPr/>
          <p:nvPr/>
        </p:nvCxnSpPr>
        <p:spPr>
          <a:xfrm>
            <a:off x="7194423" y="3154454"/>
            <a:ext cx="46586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70" y="3853251"/>
            <a:ext cx="6535636" cy="231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箭头连接符 12"/>
          <p:cNvCxnSpPr/>
          <p:nvPr/>
        </p:nvCxnSpPr>
        <p:spPr>
          <a:xfrm flipH="1">
            <a:off x="2909745" y="3154454"/>
            <a:ext cx="934116"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3078835" y="4716000"/>
            <a:ext cx="2788064"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1696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981522"/>
            <a:ext cx="10297145" cy="1015663"/>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 </a:t>
            </a:r>
            <a:r>
              <a:rPr lang="zh-CN" altLang="en-US" sz="2000" dirty="0">
                <a:solidFill>
                  <a:srgbClr val="1369B3"/>
                </a:solidFill>
                <a:latin typeface="微软雅黑" panose="020B0503020204020204" pitchFamily="34" charset="-122"/>
                <a:ea typeface="微软雅黑" panose="020B0503020204020204" pitchFamily="34" charset="-122"/>
                <a:cs typeface="+mn-ea"/>
              </a:rPr>
              <a:t>通过命令行管理</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r>
              <a:rPr lang="zh-CN" altLang="en-US" sz="2000" dirty="0">
                <a:solidFill>
                  <a:srgbClr val="1369B3"/>
                </a:solidFill>
                <a:latin typeface="微软雅黑" panose="020B0503020204020204" pitchFamily="34" charset="-122"/>
                <a:ea typeface="微软雅黑" panose="020B0503020204020204" pitchFamily="34" charset="-122"/>
                <a:cs typeface="+mn-ea"/>
              </a:rPr>
              <a:t>服务</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rPr>
              <a:t>停止</a:t>
            </a:r>
            <a:r>
              <a:rPr lang="en-US" altLang="zh-CN" sz="2000" dirty="0">
                <a:solidFill>
                  <a:srgbClr val="1369B3"/>
                </a:solidFill>
                <a:latin typeface="微软雅黑" panose="020B0503020204020204" pitchFamily="34" charset="-122"/>
                <a:ea typeface="微软雅黑" panose="020B0503020204020204" pitchFamily="34" charset="-122"/>
                <a:cs typeface="+mn-ea"/>
              </a:rPr>
              <a:t>MySQL80</a:t>
            </a:r>
            <a:r>
              <a:rPr lang="zh-CN" altLang="en-US" sz="2000" dirty="0">
                <a:solidFill>
                  <a:srgbClr val="1369B3"/>
                </a:solidFill>
                <a:latin typeface="微软雅黑" panose="020B0503020204020204" pitchFamily="34" charset="-122"/>
                <a:ea typeface="微软雅黑" panose="020B0503020204020204" pitchFamily="34" charset="-122"/>
                <a:cs typeface="+mn-ea"/>
              </a:rPr>
              <a:t>服务</a:t>
            </a:r>
            <a:r>
              <a:rPr lang="zh-CN" altLang="en-US" sz="2000" dirty="0">
                <a:solidFill>
                  <a:srgbClr val="595959"/>
                </a:solidFill>
                <a:latin typeface="微软雅黑" panose="020B0503020204020204" pitchFamily="34" charset="-122"/>
                <a:ea typeface="微软雅黑" panose="020B0503020204020204" pitchFamily="34" charset="-122"/>
                <a:cs typeface="+mn-ea"/>
              </a:rPr>
              <a:t>的命令：</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15" name="文本框 14">
            <a:extLst>
              <a:ext uri="{FF2B5EF4-FFF2-40B4-BE49-F238E27FC236}">
                <a16:creationId xmlns:a16="http://schemas.microsoft.com/office/drawing/2014/main" id="{682A40E9-6A05-40FE-BE23-B4361275042E}"/>
              </a:ext>
            </a:extLst>
          </p:cNvPr>
          <p:cNvSpPr txBox="1"/>
          <p:nvPr/>
        </p:nvSpPr>
        <p:spPr>
          <a:xfrm>
            <a:off x="3267797" y="2296779"/>
            <a:ext cx="4320480" cy="581057"/>
          </a:xfrm>
          <a:prstGeom prst="rect">
            <a:avLst/>
          </a:prstGeom>
          <a:solidFill>
            <a:srgbClr val="F2F2F2"/>
          </a:solidFill>
        </p:spPr>
        <p:txBody>
          <a:bodyPr wrap="square" rtlCol="0" anchor="ctr">
            <a:spAutoFit/>
          </a:bodyPr>
          <a:lstStyle/>
          <a:p>
            <a:pPr lvl="1" algn="just">
              <a:lnSpc>
                <a:spcPct val="150000"/>
              </a:lnSpc>
            </a:pPr>
            <a:r>
              <a:rPr lang="en-US" altLang="zh-CN" dirty="0">
                <a:solidFill>
                  <a:srgbClr val="595959"/>
                </a:solidFill>
                <a:latin typeface="微软雅黑" panose="020B0503020204020204" pitchFamily="34" charset="-122"/>
                <a:ea typeface="微软雅黑" panose="020B0503020204020204" pitchFamily="34" charset="-122"/>
                <a:cs typeface="+mn-ea"/>
              </a:rPr>
              <a:t>net   stop    MySQL80</a:t>
            </a:r>
            <a:endParaRPr lang="en-US" altLang="zh-CN" sz="4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1.5.4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管理</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服务</a:t>
            </a:r>
          </a:p>
        </p:txBody>
      </p:sp>
      <p:sp>
        <p:nvSpPr>
          <p:cNvPr id="2" name="矩形 1"/>
          <p:cNvSpPr/>
          <p:nvPr/>
        </p:nvSpPr>
        <p:spPr>
          <a:xfrm>
            <a:off x="3915869" y="2384808"/>
            <a:ext cx="151216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610247" y="2377051"/>
            <a:ext cx="151216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26654" y="2277666"/>
            <a:ext cx="1944216" cy="646331"/>
          </a:xfrm>
          <a:prstGeom prst="rect">
            <a:avLst/>
          </a:prstGeom>
          <a:noFill/>
        </p:spPr>
        <p:txBody>
          <a:bodyPr wrap="square" rtlCol="0">
            <a:spAutoFit/>
          </a:bodyPr>
          <a:lstStyle/>
          <a:p>
            <a:r>
              <a:rPr lang="en-US" altLang="zh-CN" sz="1800" dirty="0">
                <a:solidFill>
                  <a:srgbClr val="FF0000"/>
                </a:solidFill>
                <a:latin typeface="微软雅黑" panose="020B0503020204020204" pitchFamily="34" charset="-122"/>
                <a:ea typeface="微软雅黑" panose="020B0503020204020204" pitchFamily="34" charset="-122"/>
              </a:rPr>
              <a:t>Windows</a:t>
            </a:r>
            <a:r>
              <a:rPr lang="zh-CN" altLang="en-US" sz="1800" dirty="0">
                <a:solidFill>
                  <a:srgbClr val="FF0000"/>
                </a:solidFill>
                <a:latin typeface="微软雅黑" panose="020B0503020204020204" pitchFamily="34" charset="-122"/>
                <a:ea typeface="微软雅黑" panose="020B0503020204020204" pitchFamily="34" charset="-122"/>
              </a:rPr>
              <a:t>系统中停止服务的命令</a:t>
            </a:r>
          </a:p>
        </p:txBody>
      </p:sp>
      <p:sp>
        <p:nvSpPr>
          <p:cNvPr id="9" name="文本框 8"/>
          <p:cNvSpPr txBox="1"/>
          <p:nvPr/>
        </p:nvSpPr>
        <p:spPr>
          <a:xfrm>
            <a:off x="7660285" y="2416165"/>
            <a:ext cx="2160240" cy="369332"/>
          </a:xfrm>
          <a:prstGeom prst="rect">
            <a:avLst/>
          </a:prstGeom>
          <a:noFill/>
        </p:spPr>
        <p:txBody>
          <a:bodyPr wrap="square" rtlCol="0">
            <a:spAutoFit/>
          </a:bodyPr>
          <a:lstStyle/>
          <a:p>
            <a:r>
              <a:rPr lang="zh-CN" altLang="en-US" sz="1800" dirty="0">
                <a:solidFill>
                  <a:srgbClr val="FF0000"/>
                </a:solidFill>
                <a:latin typeface="微软雅黑" panose="020B0503020204020204" pitchFamily="34" charset="-122"/>
                <a:ea typeface="微软雅黑" panose="020B0503020204020204" pitchFamily="34" charset="-122"/>
              </a:rPr>
              <a:t>要停止的服务名称</a:t>
            </a:r>
          </a:p>
        </p:txBody>
      </p:sp>
      <p:cxnSp>
        <p:nvCxnSpPr>
          <p:cNvPr id="11" name="直接箭头连接符 10"/>
          <p:cNvCxnSpPr/>
          <p:nvPr/>
        </p:nvCxnSpPr>
        <p:spPr>
          <a:xfrm>
            <a:off x="7194423" y="2587307"/>
            <a:ext cx="46586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接箭头连接符 12"/>
          <p:cNvCxnSpPr/>
          <p:nvPr/>
        </p:nvCxnSpPr>
        <p:spPr>
          <a:xfrm flipH="1">
            <a:off x="2909745" y="2587307"/>
            <a:ext cx="934116"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4465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981522"/>
            <a:ext cx="10297145" cy="1015663"/>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2. </a:t>
            </a:r>
            <a:r>
              <a:rPr lang="zh-CN" altLang="en-US" sz="2000" dirty="0">
                <a:solidFill>
                  <a:srgbClr val="1369B3"/>
                </a:solidFill>
                <a:latin typeface="微软雅黑" panose="020B0503020204020204" pitchFamily="34" charset="-122"/>
                <a:ea typeface="微软雅黑" panose="020B0503020204020204" pitchFamily="34" charset="-122"/>
                <a:cs typeface="+mn-ea"/>
              </a:rPr>
              <a:t>通过</a:t>
            </a:r>
            <a:r>
              <a:rPr lang="en-US" altLang="zh-CN" sz="2000" dirty="0">
                <a:solidFill>
                  <a:srgbClr val="1369B3"/>
                </a:solidFill>
                <a:latin typeface="微软雅黑" panose="020B0503020204020204" pitchFamily="34" charset="-122"/>
                <a:ea typeface="微软雅黑" panose="020B0503020204020204" pitchFamily="34" charset="-122"/>
                <a:cs typeface="+mn-ea"/>
              </a:rPr>
              <a:t>Windows</a:t>
            </a:r>
            <a:r>
              <a:rPr lang="zh-CN" altLang="en-US" sz="2000" dirty="0">
                <a:solidFill>
                  <a:srgbClr val="1369B3"/>
                </a:solidFill>
                <a:latin typeface="微软雅黑" panose="020B0503020204020204" pitchFamily="34" charset="-122"/>
                <a:ea typeface="微软雅黑" panose="020B0503020204020204" pitchFamily="34" charset="-122"/>
                <a:cs typeface="+mn-ea"/>
              </a:rPr>
              <a:t>服务管理器管理</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r>
              <a:rPr lang="zh-CN" altLang="en-US" sz="2000" dirty="0">
                <a:solidFill>
                  <a:srgbClr val="1369B3"/>
                </a:solidFill>
                <a:latin typeface="微软雅黑" panose="020B0503020204020204" pitchFamily="34" charset="-122"/>
                <a:ea typeface="微软雅黑" panose="020B0503020204020204" pitchFamily="34" charset="-122"/>
                <a:cs typeface="+mn-ea"/>
              </a:rPr>
              <a:t>服务</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在命令提示符中输入</a:t>
            </a:r>
            <a:r>
              <a:rPr lang="en-US" altLang="zh-CN" sz="2000" dirty="0" err="1">
                <a:solidFill>
                  <a:srgbClr val="1369B3"/>
                </a:solidFill>
                <a:latin typeface="微软雅黑" panose="020B0503020204020204" pitchFamily="34" charset="-122"/>
                <a:ea typeface="微软雅黑" panose="020B0503020204020204" pitchFamily="34" charset="-122"/>
                <a:cs typeface="+mn-ea"/>
              </a:rPr>
              <a:t>services.msc</a:t>
            </a:r>
            <a:r>
              <a:rPr lang="zh-CN" altLang="en-US" sz="2000" dirty="0">
                <a:solidFill>
                  <a:srgbClr val="1369B3"/>
                </a:solidFill>
                <a:latin typeface="微软雅黑" panose="020B0503020204020204" pitchFamily="34" charset="-122"/>
                <a:ea typeface="微软雅黑" panose="020B0503020204020204" pitchFamily="34" charset="-122"/>
                <a:cs typeface="+mn-ea"/>
              </a:rPr>
              <a:t>命令</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cs typeface="+mn-ea"/>
              </a:rPr>
              <a:t>打开</a:t>
            </a:r>
            <a:r>
              <a:rPr lang="en-US" altLang="zh-CN" sz="2000" dirty="0">
                <a:solidFill>
                  <a:srgbClr val="1369B2"/>
                </a:solidFill>
                <a:latin typeface="微软雅黑" panose="020B0503020204020204" pitchFamily="34" charset="-122"/>
                <a:ea typeface="微软雅黑" panose="020B0503020204020204" pitchFamily="34" charset="-122"/>
                <a:cs typeface="+mn-ea"/>
              </a:rPr>
              <a:t>Windows</a:t>
            </a:r>
            <a:r>
              <a:rPr lang="zh-CN" altLang="en-US" sz="2000" dirty="0">
                <a:solidFill>
                  <a:srgbClr val="1369B2"/>
                </a:solidFill>
                <a:latin typeface="微软雅黑" panose="020B0503020204020204" pitchFamily="34" charset="-122"/>
                <a:ea typeface="微软雅黑" panose="020B0503020204020204" pitchFamily="34" charset="-122"/>
                <a:cs typeface="+mn-ea"/>
              </a:rPr>
              <a:t>的服务管理器：</a:t>
            </a:r>
            <a:endParaRPr lang="en-US" altLang="zh-CN" sz="2000" dirty="0">
              <a:solidFill>
                <a:srgbClr val="1369B2"/>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1.5.4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管理</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服务</a:t>
            </a:r>
          </a:p>
        </p:txBody>
      </p:sp>
      <p:pic>
        <p:nvPicPr>
          <p:cNvPr id="317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34" y="2133650"/>
            <a:ext cx="6696744" cy="377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5015086" y="3751486"/>
            <a:ext cx="3168352" cy="2217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725688" y="3556086"/>
            <a:ext cx="2410078" cy="646331"/>
          </a:xfrm>
          <a:prstGeom prst="rect">
            <a:avLst/>
          </a:prstGeom>
          <a:noFill/>
        </p:spPr>
        <p:txBody>
          <a:bodyPr wrap="square" rtlCol="0">
            <a:spAutoFit/>
          </a:bodyPr>
          <a:lstStyle/>
          <a:p>
            <a:r>
              <a:rPr lang="zh-CN" altLang="en-US" sz="1800" dirty="0">
                <a:solidFill>
                  <a:srgbClr val="FF0000"/>
                </a:solidFill>
                <a:latin typeface="微软雅黑" panose="020B0503020204020204" pitchFamily="34" charset="-122"/>
                <a:ea typeface="微软雅黑" panose="020B0503020204020204" pitchFamily="34" charset="-122"/>
              </a:rPr>
              <a:t>双击</a:t>
            </a:r>
            <a:r>
              <a:rPr lang="en-US" altLang="zh-CN" sz="1800" dirty="0">
                <a:solidFill>
                  <a:srgbClr val="FF0000"/>
                </a:solidFill>
                <a:latin typeface="微软雅黑" panose="020B0503020204020204" pitchFamily="34" charset="-122"/>
                <a:ea typeface="微软雅黑" panose="020B0503020204020204" pitchFamily="34" charset="-122"/>
              </a:rPr>
              <a:t>MySQL80</a:t>
            </a:r>
            <a:r>
              <a:rPr lang="zh-CN" altLang="en-US" sz="1800" dirty="0">
                <a:solidFill>
                  <a:srgbClr val="FF0000"/>
                </a:solidFill>
                <a:latin typeface="微软雅黑" panose="020B0503020204020204" pitchFamily="34" charset="-122"/>
                <a:ea typeface="微软雅黑" panose="020B0503020204020204" pitchFamily="34" charset="-122"/>
              </a:rPr>
              <a:t>服务项打开属性对话框</a:t>
            </a:r>
          </a:p>
        </p:txBody>
      </p:sp>
      <p:cxnSp>
        <p:nvCxnSpPr>
          <p:cNvPr id="17" name="直接箭头连接符 16"/>
          <p:cNvCxnSpPr/>
          <p:nvPr/>
        </p:nvCxnSpPr>
        <p:spPr>
          <a:xfrm>
            <a:off x="8221632" y="3879252"/>
            <a:ext cx="46586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1714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981522"/>
            <a:ext cx="10297145" cy="1015663"/>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2. </a:t>
            </a:r>
            <a:r>
              <a:rPr lang="zh-CN" altLang="en-US" sz="2000" dirty="0">
                <a:solidFill>
                  <a:srgbClr val="1369B3"/>
                </a:solidFill>
                <a:latin typeface="微软雅黑" panose="020B0503020204020204" pitchFamily="34" charset="-122"/>
                <a:ea typeface="微软雅黑" panose="020B0503020204020204" pitchFamily="34" charset="-122"/>
                <a:cs typeface="+mn-ea"/>
              </a:rPr>
              <a:t>通过</a:t>
            </a:r>
            <a:r>
              <a:rPr lang="en-US" altLang="zh-CN" sz="2000" dirty="0">
                <a:solidFill>
                  <a:srgbClr val="1369B3"/>
                </a:solidFill>
                <a:latin typeface="微软雅黑" panose="020B0503020204020204" pitchFamily="34" charset="-122"/>
                <a:ea typeface="微软雅黑" panose="020B0503020204020204" pitchFamily="34" charset="-122"/>
                <a:cs typeface="+mn-ea"/>
              </a:rPr>
              <a:t>Windows</a:t>
            </a:r>
            <a:r>
              <a:rPr lang="zh-CN" altLang="en-US" sz="2000" dirty="0">
                <a:solidFill>
                  <a:srgbClr val="1369B3"/>
                </a:solidFill>
                <a:latin typeface="微软雅黑" panose="020B0503020204020204" pitchFamily="34" charset="-122"/>
                <a:ea typeface="微软雅黑" panose="020B0503020204020204" pitchFamily="34" charset="-122"/>
                <a:cs typeface="+mn-ea"/>
              </a:rPr>
              <a:t>服务管理器管理</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r>
              <a:rPr lang="zh-CN" altLang="en-US" sz="2000" dirty="0">
                <a:solidFill>
                  <a:srgbClr val="1369B3"/>
                </a:solidFill>
                <a:latin typeface="微软雅黑" panose="020B0503020204020204" pitchFamily="34" charset="-122"/>
                <a:ea typeface="微软雅黑" panose="020B0503020204020204" pitchFamily="34" charset="-122"/>
                <a:cs typeface="+mn-ea"/>
              </a:rPr>
              <a:t>服务</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MySQL80</a:t>
            </a:r>
            <a:r>
              <a:rPr lang="zh-CN" altLang="en-US" sz="2000" dirty="0">
                <a:solidFill>
                  <a:srgbClr val="595959"/>
                </a:solidFill>
                <a:latin typeface="微软雅黑" panose="020B0503020204020204" pitchFamily="34" charset="-122"/>
                <a:ea typeface="微软雅黑" panose="020B0503020204020204" pitchFamily="34" charset="-122"/>
                <a:cs typeface="+mn-ea"/>
              </a:rPr>
              <a:t>的属性对话框：</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1.5.4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管理</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服务</a:t>
            </a:r>
          </a:p>
        </p:txBody>
      </p:sp>
      <p:sp>
        <p:nvSpPr>
          <p:cNvPr id="16" name="文本框 15"/>
          <p:cNvSpPr txBox="1"/>
          <p:nvPr/>
        </p:nvSpPr>
        <p:spPr>
          <a:xfrm>
            <a:off x="910630" y="4799341"/>
            <a:ext cx="1872208" cy="369332"/>
          </a:xfrm>
          <a:prstGeom prst="rect">
            <a:avLst/>
          </a:prstGeom>
          <a:noFill/>
        </p:spPr>
        <p:txBody>
          <a:bodyPr wrap="square" rtlCol="0">
            <a:spAutoFit/>
          </a:bodyPr>
          <a:lstStyle/>
          <a:p>
            <a:r>
              <a:rPr lang="zh-CN" altLang="en-US" sz="1800" dirty="0">
                <a:solidFill>
                  <a:srgbClr val="FF0000"/>
                </a:solidFill>
                <a:latin typeface="微软雅黑" panose="020B0503020204020204" pitchFamily="34" charset="-122"/>
                <a:ea typeface="微软雅黑" panose="020B0503020204020204" pitchFamily="34" charset="-122"/>
              </a:rPr>
              <a:t>修改服务的状态</a:t>
            </a:r>
          </a:p>
        </p:txBody>
      </p:sp>
      <p:pic>
        <p:nvPicPr>
          <p:cNvPr id="327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386" y="2028599"/>
            <a:ext cx="3627011" cy="434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286894" y="4797946"/>
            <a:ext cx="86409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p:cNvCxnSpPr/>
          <p:nvPr/>
        </p:nvCxnSpPr>
        <p:spPr>
          <a:xfrm flipH="1">
            <a:off x="2690322" y="4976608"/>
            <a:ext cx="524564"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矩形 12"/>
          <p:cNvSpPr/>
          <p:nvPr/>
        </p:nvSpPr>
        <p:spPr>
          <a:xfrm>
            <a:off x="3291474" y="3933849"/>
            <a:ext cx="3307788" cy="268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913905" y="2632273"/>
            <a:ext cx="4830630" cy="2536400"/>
          </a:xfrm>
          <a:prstGeom prst="rect">
            <a:avLst/>
          </a:prstGeom>
          <a:noFill/>
        </p:spPr>
        <p:txBody>
          <a:bodyPr wrap="square" rtlCol="0">
            <a:spAutoFit/>
          </a:bodyPr>
          <a:lstStyle/>
          <a:p>
            <a:pPr>
              <a:lnSpc>
                <a:spcPct val="150000"/>
              </a:lnSpc>
            </a:pPr>
            <a:r>
              <a:rPr lang="zh-CN" altLang="en-US" sz="1800" dirty="0">
                <a:solidFill>
                  <a:srgbClr val="1369B3"/>
                </a:solidFill>
                <a:latin typeface="微软雅黑" panose="020B0503020204020204" pitchFamily="34" charset="-122"/>
                <a:ea typeface="微软雅黑" panose="020B0503020204020204" pitchFamily="34" charset="-122"/>
              </a:rPr>
              <a:t>启动类型的</a:t>
            </a:r>
            <a:r>
              <a:rPr lang="en-US" altLang="zh-CN" sz="1800" dirty="0">
                <a:solidFill>
                  <a:srgbClr val="1369B3"/>
                </a:solidFill>
                <a:latin typeface="微软雅黑" panose="020B0503020204020204" pitchFamily="34" charset="-122"/>
                <a:ea typeface="微软雅黑" panose="020B0503020204020204" pitchFamily="34" charset="-122"/>
              </a:rPr>
              <a:t>3</a:t>
            </a:r>
            <a:r>
              <a:rPr lang="zh-CN" altLang="en-US" sz="1800" dirty="0">
                <a:solidFill>
                  <a:srgbClr val="1369B3"/>
                </a:solidFill>
                <a:latin typeface="微软雅黑" panose="020B0503020204020204" pitchFamily="34" charset="-122"/>
                <a:ea typeface="微软雅黑" panose="020B0503020204020204" pitchFamily="34" charset="-122"/>
              </a:rPr>
              <a:t>个选项：</a:t>
            </a:r>
            <a:endParaRPr lang="en-US" altLang="zh-CN" sz="1800" dirty="0">
              <a:solidFill>
                <a:srgbClr val="1369B3"/>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800" dirty="0">
                <a:solidFill>
                  <a:srgbClr val="1369B3"/>
                </a:solidFill>
                <a:latin typeface="微软雅黑" panose="020B0503020204020204" pitchFamily="34" charset="-122"/>
                <a:ea typeface="微软雅黑" panose="020B0503020204020204" pitchFamily="34" charset="-122"/>
              </a:rPr>
              <a:t>自动</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：通常与系统有紧密关联的服务才必须设置为自动，它会随系统一起启动。</a:t>
            </a:r>
          </a:p>
          <a:p>
            <a:pPr marL="285750" indent="-285750">
              <a:lnSpc>
                <a:spcPct val="150000"/>
              </a:lnSpc>
              <a:buFont typeface="Wingdings" panose="05000000000000000000" pitchFamily="2" charset="2"/>
              <a:buChar char="l"/>
            </a:pPr>
            <a:r>
              <a:rPr lang="zh-CN" altLang="en-US" sz="1800" dirty="0">
                <a:solidFill>
                  <a:srgbClr val="1369B3"/>
                </a:solidFill>
                <a:latin typeface="微软雅黑" panose="020B0503020204020204" pitchFamily="34" charset="-122"/>
                <a:ea typeface="微软雅黑" panose="020B0503020204020204" pitchFamily="34" charset="-122"/>
              </a:rPr>
              <a:t>手动</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：服务不会随系统一起启动，直到需要时才会被激活。</a:t>
            </a:r>
          </a:p>
          <a:p>
            <a:pPr marL="285750" indent="-285750">
              <a:lnSpc>
                <a:spcPct val="150000"/>
              </a:lnSpc>
              <a:buFont typeface="Wingdings" panose="05000000000000000000" pitchFamily="2" charset="2"/>
              <a:buChar char="l"/>
            </a:pPr>
            <a:r>
              <a:rPr lang="zh-CN" altLang="en-US" sz="1800" dirty="0">
                <a:solidFill>
                  <a:srgbClr val="1369B3"/>
                </a:solidFill>
                <a:latin typeface="微软雅黑" panose="020B0503020204020204" pitchFamily="34" charset="-122"/>
                <a:ea typeface="微软雅黑" panose="020B0503020204020204" pitchFamily="34" charset="-122"/>
              </a:rPr>
              <a:t>禁用</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：服务将不能启动。</a:t>
            </a:r>
          </a:p>
        </p:txBody>
      </p:sp>
    </p:spTree>
    <p:extLst>
      <p:ext uri="{BB962C8B-B14F-4D97-AF65-F5344CB8AC3E}">
        <p14:creationId xmlns:p14="http://schemas.microsoft.com/office/powerpoint/2010/main" val="3394102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576722"/>
            <a:ext cx="4983480" cy="178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登录和设置密码的方法</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，能够通过</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使用指定用户登录</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设置用户的登录密码</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1369B2"/>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1.5.5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用户登录与设置密码</a:t>
            </a:r>
          </a:p>
        </p:txBody>
      </p:sp>
    </p:spTree>
    <p:extLst>
      <p:ext uri="{BB962C8B-B14F-4D97-AF65-F5344CB8AC3E}">
        <p14:creationId xmlns:p14="http://schemas.microsoft.com/office/powerpoint/2010/main" val="661186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1.5.5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用户登录与设置密码</a:t>
            </a:r>
          </a:p>
        </p:txBody>
      </p:sp>
      <p:sp>
        <p:nvSpPr>
          <p:cNvPr id="7" name="文本框 6"/>
          <p:cNvSpPr txBox="1"/>
          <p:nvPr/>
        </p:nvSpPr>
        <p:spPr>
          <a:xfrm>
            <a:off x="1054800" y="1054800"/>
            <a:ext cx="8349986" cy="1015663"/>
          </a:xfrm>
          <a:prstGeom prst="rect">
            <a:avLst/>
          </a:prstGeom>
          <a:noFill/>
        </p:spPr>
        <p:txBody>
          <a:bodyPr wrap="square" rtlCol="0">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 </a:t>
            </a:r>
            <a:r>
              <a:rPr lang="zh-CN" altLang="en-US" sz="2000" dirty="0">
                <a:solidFill>
                  <a:srgbClr val="1369B3"/>
                </a:solidFill>
                <a:latin typeface="微软雅黑" panose="020B0503020204020204" pitchFamily="34" charset="-122"/>
                <a:ea typeface="微软雅黑" panose="020B0503020204020204" pitchFamily="34" charset="-122"/>
                <a:cs typeface="+mn-ea"/>
              </a:rPr>
              <a:t>登录</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p>
          <a:p>
            <a:pPr>
              <a:lnSpc>
                <a:spcPct val="150000"/>
              </a:lnSpc>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登录</a:t>
            </a:r>
            <a:r>
              <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MySQL</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种方式：</a:t>
            </a:r>
          </a:p>
        </p:txBody>
      </p:sp>
      <p:sp>
        <p:nvSpPr>
          <p:cNvPr id="8" name="矩形 7">
            <a:extLst>
              <a:ext uri="{FF2B5EF4-FFF2-40B4-BE49-F238E27FC236}">
                <a16:creationId xmlns:a16="http://schemas.microsoft.com/office/drawing/2014/main" id="{E22093F1-8748-DF76-0CC1-FE4E36096317}"/>
              </a:ext>
            </a:extLst>
          </p:cNvPr>
          <p:cNvSpPr/>
          <p:nvPr/>
        </p:nvSpPr>
        <p:spPr>
          <a:xfrm>
            <a:off x="3989002" y="2272785"/>
            <a:ext cx="3618372" cy="3938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原创设计师QQ598969553          _8">
            <a:extLst>
              <a:ext uri="{FF2B5EF4-FFF2-40B4-BE49-F238E27FC236}">
                <a16:creationId xmlns:a16="http://schemas.microsoft.com/office/drawing/2014/main" id="{B8A86F15-1797-28AA-1001-F0096AD84F98}"/>
              </a:ext>
            </a:extLst>
          </p:cNvPr>
          <p:cNvSpPr/>
          <p:nvPr/>
        </p:nvSpPr>
        <p:spPr>
          <a:xfrm>
            <a:off x="1054646" y="3517899"/>
            <a:ext cx="2352123" cy="455347"/>
          </a:xfrm>
          <a:prstGeom prst="roundRect">
            <a:avLst/>
          </a:prstGeom>
          <a:solidFill>
            <a:srgbClr val="005DA2"/>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10" name="原创设计师QQ598969553          _9">
            <a:extLst>
              <a:ext uri="{FF2B5EF4-FFF2-40B4-BE49-F238E27FC236}">
                <a16:creationId xmlns:a16="http://schemas.microsoft.com/office/drawing/2014/main" id="{083EE87A-BD6C-725F-C183-232A09D6957B}"/>
              </a:ext>
            </a:extLst>
          </p:cNvPr>
          <p:cNvSpPr txBox="1"/>
          <p:nvPr/>
        </p:nvSpPr>
        <p:spPr>
          <a:xfrm>
            <a:off x="1157399" y="3560906"/>
            <a:ext cx="2139927" cy="369332"/>
          </a:xfrm>
          <a:prstGeom prst="rect">
            <a:avLst/>
          </a:prstGeom>
          <a:noFill/>
        </p:spPr>
        <p:txBody>
          <a:bodyPr wrap="square" rtlCol="0">
            <a:spAutoFit/>
          </a:bodyPr>
          <a:lstStyle/>
          <a:p>
            <a:pPr lvl="0" algn="ctr" defTabSz="1216660">
              <a:spcBef>
                <a:spcPct val="20000"/>
              </a:spcBef>
              <a:defRPr/>
            </a:pP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登录</a:t>
            </a:r>
            <a:r>
              <a:rPr lang="en-US" altLang="zh-CN" sz="1800" dirty="0">
                <a:solidFill>
                  <a:schemeClr val="bg1"/>
                </a:solidFill>
                <a:latin typeface="微软雅黑" panose="020B0503020204020204" pitchFamily="34" charset="-122"/>
                <a:ea typeface="微软雅黑" panose="020B0503020204020204" pitchFamily="34" charset="-122"/>
                <a:cs typeface="+mn-ea"/>
                <a:sym typeface="+mn-lt"/>
              </a:rPr>
              <a:t>MySQL</a:t>
            </a: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的方式</a:t>
            </a:r>
          </a:p>
        </p:txBody>
      </p:sp>
      <p:sp>
        <p:nvSpPr>
          <p:cNvPr id="11" name="左大括号 10">
            <a:extLst>
              <a:ext uri="{FF2B5EF4-FFF2-40B4-BE49-F238E27FC236}">
                <a16:creationId xmlns:a16="http://schemas.microsoft.com/office/drawing/2014/main" id="{A870FB52-C972-1DE3-5562-F45CCC9560DD}"/>
              </a:ext>
            </a:extLst>
          </p:cNvPr>
          <p:cNvSpPr/>
          <p:nvPr/>
        </p:nvSpPr>
        <p:spPr>
          <a:xfrm>
            <a:off x="3559497" y="2502600"/>
            <a:ext cx="253796" cy="2478758"/>
          </a:xfrm>
          <a:prstGeom prst="leftBrace">
            <a:avLst/>
          </a:prstGeom>
          <a:ln>
            <a:solidFill>
              <a:srgbClr val="1369B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原创设计师QQ598969553          _9">
            <a:extLst>
              <a:ext uri="{FF2B5EF4-FFF2-40B4-BE49-F238E27FC236}">
                <a16:creationId xmlns:a16="http://schemas.microsoft.com/office/drawing/2014/main" id="{2FDEFE17-32D8-7819-CA1F-C66927004DF7}"/>
              </a:ext>
            </a:extLst>
          </p:cNvPr>
          <p:cNvSpPr txBox="1"/>
          <p:nvPr/>
        </p:nvSpPr>
        <p:spPr>
          <a:xfrm>
            <a:off x="4055636" y="2292032"/>
            <a:ext cx="3551738" cy="369332"/>
          </a:xfrm>
          <a:prstGeom prst="rect">
            <a:avLst/>
          </a:prstGeom>
          <a:noFill/>
        </p:spPr>
        <p:txBody>
          <a:bodyPr wrap="square" rtlCol="0">
            <a:spAutoFit/>
          </a:bodyPr>
          <a:lstStyle/>
          <a:p>
            <a:pPr lvl="0" algn="ctr" defTabSz="1216660">
              <a:spcBef>
                <a:spcPct val="20000"/>
              </a:spcBef>
              <a:defRPr/>
            </a:pP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在命令行中直接输入</a:t>
            </a:r>
            <a:r>
              <a:rPr lang="zh-CN" altLang="en-US" sz="1800" dirty="0">
                <a:solidFill>
                  <a:srgbClr val="005DA2"/>
                </a:solidFill>
                <a:latin typeface="微软雅黑" panose="020B0503020204020204" pitchFamily="34" charset="-122"/>
                <a:ea typeface="微软雅黑" panose="020B0503020204020204" pitchFamily="34" charset="-122"/>
                <a:cs typeface="+mn-ea"/>
                <a:sym typeface="+mn-lt"/>
              </a:rPr>
              <a:t>明文密码</a:t>
            </a:r>
          </a:p>
        </p:txBody>
      </p:sp>
      <p:sp>
        <p:nvSpPr>
          <p:cNvPr id="13" name="矩形 12">
            <a:extLst>
              <a:ext uri="{FF2B5EF4-FFF2-40B4-BE49-F238E27FC236}">
                <a16:creationId xmlns:a16="http://schemas.microsoft.com/office/drawing/2014/main" id="{D9432036-84F3-7CF4-8F1F-A0549CD07F92}"/>
              </a:ext>
            </a:extLst>
          </p:cNvPr>
          <p:cNvSpPr/>
          <p:nvPr/>
        </p:nvSpPr>
        <p:spPr>
          <a:xfrm>
            <a:off x="3995098" y="4731535"/>
            <a:ext cx="3612276" cy="3938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原创设计师QQ598969553          _9">
            <a:extLst>
              <a:ext uri="{FF2B5EF4-FFF2-40B4-BE49-F238E27FC236}">
                <a16:creationId xmlns:a16="http://schemas.microsoft.com/office/drawing/2014/main" id="{25FDD8C0-20A6-3A02-E9C7-5F4A1F7C8D34}"/>
              </a:ext>
            </a:extLst>
          </p:cNvPr>
          <p:cNvSpPr txBox="1"/>
          <p:nvPr/>
        </p:nvSpPr>
        <p:spPr>
          <a:xfrm>
            <a:off x="4187385" y="4743788"/>
            <a:ext cx="3288240" cy="369332"/>
          </a:xfrm>
          <a:prstGeom prst="rect">
            <a:avLst/>
          </a:prstGeom>
          <a:noFill/>
        </p:spPr>
        <p:txBody>
          <a:bodyPr wrap="square" rtlCol="0">
            <a:spAutoFit/>
          </a:bodyPr>
          <a:lstStyle/>
          <a:p>
            <a:pPr lvl="0" algn="ctr" defTabSz="1216660">
              <a:spcBef>
                <a:spcPct val="20000"/>
              </a:spcBef>
              <a:defRPr/>
            </a:pP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在</a:t>
            </a:r>
            <a:r>
              <a:rPr lang="zh-CN" altLang="en-US" sz="1800" dirty="0">
                <a:solidFill>
                  <a:srgbClr val="005DA2"/>
                </a:solidFill>
                <a:latin typeface="微软雅黑" panose="020B0503020204020204" pitchFamily="34" charset="-122"/>
                <a:ea typeface="微软雅黑" panose="020B0503020204020204" pitchFamily="34" charset="-122"/>
                <a:cs typeface="+mn-ea"/>
                <a:sym typeface="+mn-lt"/>
              </a:rPr>
              <a:t>隐藏状态</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下输入密码</a:t>
            </a:r>
            <a:endParaRPr lang="zh-CN" altLang="en-US" sz="1800" dirty="0">
              <a:solidFill>
                <a:srgbClr val="005DA2"/>
              </a:solidFill>
              <a:latin typeface="微软雅黑" panose="020B0503020204020204" pitchFamily="34" charset="-122"/>
              <a:ea typeface="微软雅黑" panose="020B0503020204020204" pitchFamily="34" charset="-122"/>
              <a:cs typeface="+mn-ea"/>
              <a:sym typeface="+mn-lt"/>
            </a:endParaRPr>
          </a:p>
        </p:txBody>
      </p:sp>
      <p:sp>
        <p:nvSpPr>
          <p:cNvPr id="17" name="矩形 16">
            <a:extLst>
              <a:ext uri="{FF2B5EF4-FFF2-40B4-BE49-F238E27FC236}">
                <a16:creationId xmlns:a16="http://schemas.microsoft.com/office/drawing/2014/main" id="{98484D41-A9F9-0D65-F3AA-802FED7CBD75}"/>
              </a:ext>
            </a:extLst>
          </p:cNvPr>
          <p:cNvSpPr/>
          <p:nvPr/>
        </p:nvSpPr>
        <p:spPr>
          <a:xfrm>
            <a:off x="3985182" y="2749110"/>
            <a:ext cx="5566408" cy="39265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适合在安全的环境或者本地测试使用，</a:t>
            </a:r>
            <a:r>
              <a:rPr lang="zh-CN" altLang="en-US" sz="1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密码容易泄露</a:t>
            </a:r>
          </a:p>
        </p:txBody>
      </p:sp>
      <p:sp>
        <p:nvSpPr>
          <p:cNvPr id="18" name="矩形 17">
            <a:extLst>
              <a:ext uri="{FF2B5EF4-FFF2-40B4-BE49-F238E27FC236}">
                <a16:creationId xmlns:a16="http://schemas.microsoft.com/office/drawing/2014/main" id="{98484D41-A9F9-0D65-F3AA-802FED7CBD75}"/>
              </a:ext>
            </a:extLst>
          </p:cNvPr>
          <p:cNvSpPr/>
          <p:nvPr/>
        </p:nvSpPr>
        <p:spPr>
          <a:xfrm>
            <a:off x="4565427" y="5229994"/>
            <a:ext cx="2532156" cy="39265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降低密码被泄漏的风险</a:t>
            </a:r>
          </a:p>
        </p:txBody>
      </p:sp>
    </p:spTree>
    <p:extLst>
      <p:ext uri="{BB962C8B-B14F-4D97-AF65-F5344CB8AC3E}">
        <p14:creationId xmlns:p14="http://schemas.microsoft.com/office/powerpoint/2010/main" val="4109891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3785652"/>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数据库系统的</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个重要部分：</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① </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：提供</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存储空间</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用来</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存储各种数据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② </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数据库管理系统</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：对数据库的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建立</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维护</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运行</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进行管理，对数据库中的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进行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定义</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组织</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存取</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。通过数据库管理系统可以科学地</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组织</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存储</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维护</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获取</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数据，常见的数据库管理系统包括：</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MySQL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Oracle</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SQL Server</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MongoDB</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等。</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③ </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数据库应用程序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：虽然已经有了数据库管理系统，但在很多情况下，数据库管理系统无法满足用户对数据库的管理。此时，就需要使用数据库应用程序与数据库管理系统进行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通信</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访问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管理</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DBMS</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中存储的数据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p>
        </p:txBody>
      </p:sp>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数据库概述</a:t>
            </a:r>
          </a:p>
        </p:txBody>
      </p:sp>
    </p:spTree>
    <p:extLst>
      <p:ext uri="{BB962C8B-B14F-4D97-AF65-F5344CB8AC3E}">
        <p14:creationId xmlns:p14="http://schemas.microsoft.com/office/powerpoint/2010/main" val="2991356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1053530"/>
            <a:ext cx="10297145" cy="1015663"/>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 </a:t>
            </a:r>
            <a:r>
              <a:rPr lang="zh-CN" altLang="en-US" sz="2000" dirty="0">
                <a:solidFill>
                  <a:srgbClr val="1369B3"/>
                </a:solidFill>
                <a:latin typeface="微软雅黑" panose="020B0503020204020204" pitchFamily="34" charset="-122"/>
                <a:ea typeface="微软雅黑" panose="020B0503020204020204" pitchFamily="34" charset="-122"/>
                <a:cs typeface="+mn-ea"/>
              </a:rPr>
              <a:t>登录</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在</a:t>
            </a:r>
            <a:r>
              <a:rPr lang="zh-CN" altLang="en-US" sz="2000" dirty="0">
                <a:solidFill>
                  <a:srgbClr val="1369B2"/>
                </a:solidFill>
                <a:latin typeface="微软雅黑" panose="020B0503020204020204" pitchFamily="34" charset="-122"/>
                <a:ea typeface="微软雅黑" panose="020B0503020204020204" pitchFamily="34" charset="-122"/>
                <a:cs typeface="+mn-ea"/>
              </a:rPr>
              <a:t>命令行</a:t>
            </a:r>
            <a:r>
              <a:rPr lang="zh-CN" altLang="en-US" sz="2000" dirty="0">
                <a:solidFill>
                  <a:srgbClr val="595959"/>
                </a:solidFill>
                <a:latin typeface="微软雅黑" panose="020B0503020204020204" pitchFamily="34" charset="-122"/>
                <a:ea typeface="微软雅黑" panose="020B0503020204020204" pitchFamily="34" charset="-122"/>
                <a:cs typeface="+mn-ea"/>
              </a:rPr>
              <a:t>中直接输入</a:t>
            </a:r>
            <a:r>
              <a:rPr lang="zh-CN" altLang="en-US" sz="2000" dirty="0">
                <a:solidFill>
                  <a:srgbClr val="1369B2"/>
                </a:solidFill>
                <a:latin typeface="微软雅黑" panose="020B0503020204020204" pitchFamily="34" charset="-122"/>
                <a:ea typeface="微软雅黑" panose="020B0503020204020204" pitchFamily="34" charset="-122"/>
                <a:cs typeface="+mn-ea"/>
              </a:rPr>
              <a:t>明文密码</a:t>
            </a:r>
            <a:r>
              <a:rPr lang="zh-CN" altLang="en-US" sz="2000" dirty="0">
                <a:solidFill>
                  <a:srgbClr val="595959"/>
                </a:solidFill>
                <a:latin typeface="微软雅黑" panose="020B0503020204020204" pitchFamily="34" charset="-122"/>
                <a:ea typeface="微软雅黑" panose="020B0503020204020204" pitchFamily="34" charset="-122"/>
                <a:cs typeface="+mn-ea"/>
              </a:rPr>
              <a:t>的语法格式：</a:t>
            </a:r>
          </a:p>
        </p:txBody>
      </p:sp>
      <p:sp>
        <p:nvSpPr>
          <p:cNvPr id="15" name="文本框 14">
            <a:extLst>
              <a:ext uri="{FF2B5EF4-FFF2-40B4-BE49-F238E27FC236}">
                <a16:creationId xmlns:a16="http://schemas.microsoft.com/office/drawing/2014/main" id="{682A40E9-6A05-40FE-BE23-B4361275042E}"/>
              </a:ext>
            </a:extLst>
          </p:cNvPr>
          <p:cNvSpPr txBox="1"/>
          <p:nvPr/>
        </p:nvSpPr>
        <p:spPr>
          <a:xfrm>
            <a:off x="1990750" y="2148458"/>
            <a:ext cx="7031156" cy="553998"/>
          </a:xfrm>
          <a:prstGeom prst="rect">
            <a:avLst/>
          </a:prstGeom>
          <a:solidFill>
            <a:srgbClr val="F2F2F2"/>
          </a:solidFill>
        </p:spPr>
        <p:txBody>
          <a:bodyPr wrap="square" rtlCol="0" anchor="ctr">
            <a:spAutoFit/>
          </a:bodyPr>
          <a:lstStyle/>
          <a:p>
            <a:pPr lvl="1">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mysql</a:t>
            </a: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en-US" altLang="zh-CN" sz="2000" dirty="0">
                <a:solidFill>
                  <a:srgbClr val="1369B2"/>
                </a:solidFill>
                <a:latin typeface="微软雅黑" panose="020B0503020204020204" pitchFamily="34" charset="-122"/>
                <a:ea typeface="微软雅黑" panose="020B0503020204020204" pitchFamily="34" charset="-122"/>
                <a:cs typeface="+mn-ea"/>
              </a:rPr>
              <a:t>-h</a:t>
            </a:r>
            <a:r>
              <a:rPr lang="en-US" altLang="zh-CN" sz="2000" dirty="0">
                <a:solidFill>
                  <a:srgbClr val="595959"/>
                </a:solidFill>
                <a:latin typeface="微软雅黑" panose="020B0503020204020204" pitchFamily="34" charset="-122"/>
                <a:ea typeface="微软雅黑" panose="020B0503020204020204" pitchFamily="34" charset="-122"/>
                <a:cs typeface="+mn-ea"/>
              </a:rPr>
              <a:t> hostname </a:t>
            </a:r>
            <a:r>
              <a:rPr lang="en-US" altLang="zh-CN" sz="2000" dirty="0">
                <a:solidFill>
                  <a:srgbClr val="1369B2"/>
                </a:solidFill>
                <a:latin typeface="微软雅黑" panose="020B0503020204020204" pitchFamily="34" charset="-122"/>
                <a:ea typeface="微软雅黑" panose="020B0503020204020204" pitchFamily="34" charset="-122"/>
                <a:cs typeface="+mn-ea"/>
              </a:rPr>
              <a:t>-u</a:t>
            </a:r>
            <a:r>
              <a:rPr lang="en-US" altLang="zh-CN" sz="2000" dirty="0">
                <a:solidFill>
                  <a:srgbClr val="595959"/>
                </a:solidFill>
                <a:latin typeface="微软雅黑" panose="020B0503020204020204" pitchFamily="34" charset="-122"/>
                <a:ea typeface="微软雅黑" panose="020B0503020204020204" pitchFamily="34" charset="-122"/>
                <a:cs typeface="+mn-ea"/>
              </a:rPr>
              <a:t> username </a:t>
            </a:r>
            <a:r>
              <a:rPr lang="en-US" altLang="zh-CN" sz="2000" dirty="0">
                <a:solidFill>
                  <a:srgbClr val="1369B2"/>
                </a:solidFill>
                <a:latin typeface="微软雅黑" panose="020B0503020204020204" pitchFamily="34" charset="-122"/>
                <a:ea typeface="微软雅黑" panose="020B0503020204020204" pitchFamily="34" charset="-122"/>
                <a:cs typeface="+mn-ea"/>
              </a:rPr>
              <a:t>-</a:t>
            </a:r>
            <a:r>
              <a:rPr lang="en-US" altLang="zh-CN" sz="2000" dirty="0" err="1">
                <a:solidFill>
                  <a:srgbClr val="1369B2"/>
                </a:solidFill>
                <a:latin typeface="微软雅黑" panose="020B0503020204020204" pitchFamily="34" charset="-122"/>
                <a:ea typeface="微软雅黑" panose="020B0503020204020204" pitchFamily="34" charset="-122"/>
                <a:cs typeface="+mn-ea"/>
              </a:rPr>
              <a:t>p</a:t>
            </a:r>
            <a:r>
              <a:rPr lang="en-US" altLang="zh-CN" sz="2000" dirty="0" err="1">
                <a:solidFill>
                  <a:srgbClr val="595959"/>
                </a:solidFill>
                <a:latin typeface="微软雅黑" panose="020B0503020204020204" pitchFamily="34" charset="-122"/>
                <a:ea typeface="微软雅黑" panose="020B0503020204020204" pitchFamily="34" charset="-122"/>
                <a:cs typeface="+mn-ea"/>
              </a:rPr>
              <a:t>password</a:t>
            </a:r>
            <a:endParaRPr lang="en-US" altLang="zh-CN" sz="3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1.5.5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用户登录与设置密码</a:t>
            </a:r>
          </a:p>
        </p:txBody>
      </p:sp>
      <p:sp>
        <p:nvSpPr>
          <p:cNvPr id="5" name="文本框 4">
            <a:extLst>
              <a:ext uri="{FF2B5EF4-FFF2-40B4-BE49-F238E27FC236}">
                <a16:creationId xmlns:a16="http://schemas.microsoft.com/office/drawing/2014/main" id="{DF9CA31D-52C7-4498-9C8D-4168592EC44F}"/>
              </a:ext>
            </a:extLst>
          </p:cNvPr>
          <p:cNvSpPr txBox="1"/>
          <p:nvPr/>
        </p:nvSpPr>
        <p:spPr>
          <a:xfrm>
            <a:off x="2422798" y="2781722"/>
            <a:ext cx="6474548" cy="1938992"/>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000" dirty="0" err="1">
                <a:solidFill>
                  <a:srgbClr val="595959"/>
                </a:solidFill>
                <a:latin typeface="微软雅黑" panose="020B0503020204020204" pitchFamily="34" charset="-122"/>
                <a:ea typeface="微软雅黑" panose="020B0503020204020204" pitchFamily="34" charset="-122"/>
              </a:rPr>
              <a:t>mysql</a:t>
            </a:r>
            <a:r>
              <a:rPr lang="zh-CN" altLang="en-US" sz="2000" dirty="0">
                <a:solidFill>
                  <a:srgbClr val="595959"/>
                </a:solidFill>
                <a:latin typeface="微软雅黑" panose="020B0503020204020204" pitchFamily="34" charset="-122"/>
                <a:ea typeface="微软雅黑" panose="020B0503020204020204" pitchFamily="34" charset="-122"/>
              </a:rPr>
              <a:t>表示运行</a:t>
            </a:r>
            <a:r>
              <a:rPr lang="en-US" altLang="zh-CN" sz="2000" dirty="0">
                <a:solidFill>
                  <a:srgbClr val="1369B3"/>
                </a:solidFill>
                <a:latin typeface="微软雅黑" panose="020B0503020204020204" pitchFamily="34" charset="-122"/>
                <a:ea typeface="微软雅黑" panose="020B0503020204020204" pitchFamily="34" charset="-122"/>
              </a:rPr>
              <a:t>mysql.exe</a:t>
            </a:r>
            <a:r>
              <a:rPr lang="zh-CN" altLang="en-US" sz="2000" dirty="0">
                <a:solidFill>
                  <a:srgbClr val="1369B3"/>
                </a:solidFill>
                <a:latin typeface="微软雅黑" panose="020B0503020204020204" pitchFamily="34" charset="-122"/>
                <a:ea typeface="微软雅黑" panose="020B0503020204020204" pitchFamily="34" charset="-122"/>
              </a:rPr>
              <a:t>程序</a:t>
            </a:r>
            <a:r>
              <a:rPr lang="zh-CN" altLang="en-US" sz="2000" dirty="0">
                <a:solidFill>
                  <a:srgbClr val="595959"/>
                </a:solidFill>
                <a:latin typeface="微软雅黑" panose="020B0503020204020204" pitchFamily="34" charset="-122"/>
                <a:ea typeface="微软雅黑" panose="020B0503020204020204" pitchFamily="34" charset="-122"/>
              </a:rPr>
              <a:t>。</a:t>
            </a:r>
            <a:endParaRPr lang="en-US" altLang="zh-CN" sz="2000" dirty="0">
              <a:solidFill>
                <a:srgbClr val="595959"/>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solidFill>
                  <a:srgbClr val="1369B3"/>
                </a:solidFill>
                <a:latin typeface="微软雅黑" panose="020B0503020204020204" pitchFamily="34" charset="-122"/>
                <a:ea typeface="微软雅黑" panose="020B0503020204020204" pitchFamily="34" charset="-122"/>
              </a:rPr>
              <a:t>-h</a:t>
            </a:r>
            <a:r>
              <a:rPr lang="zh-CN" altLang="en-US" sz="2000" dirty="0">
                <a:solidFill>
                  <a:srgbClr val="595959"/>
                </a:solidFill>
                <a:latin typeface="微软雅黑" panose="020B0503020204020204" pitchFamily="34" charset="-122"/>
                <a:ea typeface="微软雅黑" panose="020B0503020204020204" pitchFamily="34" charset="-122"/>
              </a:rPr>
              <a:t>选项指定登录的</a:t>
            </a:r>
            <a:r>
              <a:rPr lang="en-US" altLang="zh-CN" sz="2000" dirty="0">
                <a:solidFill>
                  <a:srgbClr val="595959"/>
                </a:solidFill>
                <a:latin typeface="微软雅黑" panose="020B0503020204020204" pitchFamily="34" charset="-122"/>
                <a:ea typeface="微软雅黑" panose="020B0503020204020204" pitchFamily="34" charset="-122"/>
              </a:rPr>
              <a:t>MySQL</a:t>
            </a:r>
            <a:r>
              <a:rPr lang="zh-CN" altLang="en-US" sz="2000" dirty="0">
                <a:solidFill>
                  <a:srgbClr val="595959"/>
                </a:solidFill>
                <a:latin typeface="微软雅黑" panose="020B0503020204020204" pitchFamily="34" charset="-122"/>
                <a:ea typeface="微软雅黑" panose="020B0503020204020204" pitchFamily="34" charset="-122"/>
              </a:rPr>
              <a:t>服务器的</a:t>
            </a:r>
            <a:r>
              <a:rPr lang="zh-CN" altLang="en-US" sz="2000" dirty="0">
                <a:solidFill>
                  <a:srgbClr val="1369B3"/>
                </a:solidFill>
                <a:latin typeface="微软雅黑" panose="020B0503020204020204" pitchFamily="34" charset="-122"/>
                <a:ea typeface="微软雅黑" panose="020B0503020204020204" pitchFamily="34" charset="-122"/>
              </a:rPr>
              <a:t>主机名</a:t>
            </a:r>
            <a:r>
              <a:rPr lang="zh-CN" altLang="en-US" sz="2000" dirty="0">
                <a:solidFill>
                  <a:srgbClr val="595959"/>
                </a:solidFill>
                <a:latin typeface="微软雅黑" panose="020B0503020204020204" pitchFamily="34" charset="-122"/>
                <a:ea typeface="微软雅黑" panose="020B0503020204020204" pitchFamily="34" charset="-122"/>
              </a:rPr>
              <a:t>或</a:t>
            </a:r>
            <a:r>
              <a:rPr lang="en-US" altLang="zh-CN" sz="2000" dirty="0">
                <a:solidFill>
                  <a:srgbClr val="1369B3"/>
                </a:solidFill>
                <a:latin typeface="微软雅黑" panose="020B0503020204020204" pitchFamily="34" charset="-122"/>
                <a:ea typeface="微软雅黑" panose="020B0503020204020204" pitchFamily="34" charset="-122"/>
              </a:rPr>
              <a:t>IP</a:t>
            </a:r>
            <a:r>
              <a:rPr lang="zh-CN" altLang="en-US" sz="2000" dirty="0">
                <a:solidFill>
                  <a:srgbClr val="1369B3"/>
                </a:solidFill>
                <a:latin typeface="微软雅黑" panose="020B0503020204020204" pitchFamily="34" charset="-122"/>
                <a:ea typeface="微软雅黑" panose="020B0503020204020204" pitchFamily="34" charset="-122"/>
              </a:rPr>
              <a:t>地址</a:t>
            </a:r>
            <a:r>
              <a:rPr lang="zh-CN" altLang="en-US" sz="2000" dirty="0">
                <a:solidFill>
                  <a:srgbClr val="595959"/>
                </a:solidFill>
                <a:latin typeface="微软雅黑" panose="020B0503020204020204" pitchFamily="34" charset="-122"/>
                <a:ea typeface="微软雅黑" panose="020B0503020204020204" pitchFamily="34" charset="-122"/>
              </a:rPr>
              <a:t>。</a:t>
            </a:r>
          </a:p>
          <a:p>
            <a:pPr marL="342900" indent="-342900">
              <a:lnSpc>
                <a:spcPct val="150000"/>
              </a:lnSpc>
              <a:buFont typeface="Wingdings" panose="05000000000000000000" pitchFamily="2" charset="2"/>
              <a:buChar char="l"/>
            </a:pPr>
            <a:r>
              <a:rPr lang="en-US" altLang="zh-CN" sz="2000" dirty="0">
                <a:solidFill>
                  <a:srgbClr val="1369B3"/>
                </a:solidFill>
                <a:latin typeface="微软雅黑" panose="020B0503020204020204" pitchFamily="34" charset="-122"/>
                <a:ea typeface="微软雅黑" panose="020B0503020204020204" pitchFamily="34" charset="-122"/>
              </a:rPr>
              <a:t>-u</a:t>
            </a:r>
            <a:r>
              <a:rPr lang="zh-CN" altLang="en-US" sz="2000" dirty="0">
                <a:solidFill>
                  <a:srgbClr val="595959"/>
                </a:solidFill>
                <a:latin typeface="微软雅黑" panose="020B0503020204020204" pitchFamily="34" charset="-122"/>
                <a:ea typeface="微软雅黑" panose="020B0503020204020204" pitchFamily="34" charset="-122"/>
              </a:rPr>
              <a:t>选项指定登录</a:t>
            </a:r>
            <a:r>
              <a:rPr lang="en-US" altLang="zh-CN" sz="2000" dirty="0">
                <a:solidFill>
                  <a:srgbClr val="595959"/>
                </a:solidFill>
                <a:latin typeface="微软雅黑" panose="020B0503020204020204" pitchFamily="34" charset="-122"/>
                <a:ea typeface="微软雅黑" panose="020B0503020204020204" pitchFamily="34" charset="-122"/>
              </a:rPr>
              <a:t>MySQL</a:t>
            </a:r>
            <a:r>
              <a:rPr lang="zh-CN" altLang="en-US" sz="2000" dirty="0">
                <a:solidFill>
                  <a:srgbClr val="595959"/>
                </a:solidFill>
                <a:latin typeface="微软雅黑" panose="020B0503020204020204" pitchFamily="34" charset="-122"/>
                <a:ea typeface="微软雅黑" panose="020B0503020204020204" pitchFamily="34" charset="-122"/>
              </a:rPr>
              <a:t>服务器所使用的</a:t>
            </a:r>
            <a:r>
              <a:rPr lang="zh-CN" altLang="en-US" sz="2000" dirty="0">
                <a:solidFill>
                  <a:srgbClr val="1369B3"/>
                </a:solidFill>
                <a:latin typeface="微软雅黑" panose="020B0503020204020204" pitchFamily="34" charset="-122"/>
                <a:ea typeface="微软雅黑" panose="020B0503020204020204" pitchFamily="34" charset="-122"/>
              </a:rPr>
              <a:t>用户名</a:t>
            </a:r>
            <a:r>
              <a:rPr lang="zh-CN" altLang="en-US" sz="2000" dirty="0">
                <a:solidFill>
                  <a:srgbClr val="595959"/>
                </a:solidFill>
                <a:latin typeface="微软雅黑" panose="020B0503020204020204" pitchFamily="34" charset="-122"/>
                <a:ea typeface="微软雅黑" panose="020B0503020204020204" pitchFamily="34" charset="-122"/>
              </a:rPr>
              <a:t>。</a:t>
            </a:r>
          </a:p>
          <a:p>
            <a:pPr marL="342900" indent="-342900">
              <a:lnSpc>
                <a:spcPct val="150000"/>
              </a:lnSpc>
              <a:buFont typeface="Wingdings" panose="05000000000000000000" pitchFamily="2" charset="2"/>
              <a:buChar char="l"/>
            </a:pPr>
            <a:r>
              <a:rPr lang="en-US" altLang="zh-CN" sz="2000" dirty="0">
                <a:solidFill>
                  <a:srgbClr val="1369B3"/>
                </a:solidFill>
                <a:latin typeface="微软雅黑" panose="020B0503020204020204" pitchFamily="34" charset="-122"/>
                <a:ea typeface="微软雅黑" panose="020B0503020204020204" pitchFamily="34" charset="-122"/>
              </a:rPr>
              <a:t>-p</a:t>
            </a:r>
            <a:r>
              <a:rPr lang="zh-CN" altLang="en-US" sz="2000" dirty="0">
                <a:solidFill>
                  <a:srgbClr val="595959"/>
                </a:solidFill>
                <a:latin typeface="微软雅黑" panose="020B0503020204020204" pitchFamily="34" charset="-122"/>
                <a:ea typeface="微软雅黑" panose="020B0503020204020204" pitchFamily="34" charset="-122"/>
              </a:rPr>
              <a:t>选项指定与用户名相对应的用户</a:t>
            </a:r>
            <a:r>
              <a:rPr lang="zh-CN" altLang="en-US" sz="2000" dirty="0">
                <a:solidFill>
                  <a:srgbClr val="1369B3"/>
                </a:solidFill>
                <a:latin typeface="微软雅黑" panose="020B0503020204020204" pitchFamily="34" charset="-122"/>
                <a:ea typeface="微软雅黑" panose="020B0503020204020204" pitchFamily="34" charset="-122"/>
              </a:rPr>
              <a:t>密码</a:t>
            </a:r>
            <a:r>
              <a:rPr lang="zh-CN" altLang="en-US" sz="2000" dirty="0">
                <a:solidFill>
                  <a:srgbClr val="595959"/>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75890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1053530"/>
            <a:ext cx="10297145" cy="1015663"/>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 </a:t>
            </a:r>
            <a:r>
              <a:rPr lang="zh-CN" altLang="en-US" sz="2000" dirty="0">
                <a:solidFill>
                  <a:srgbClr val="1369B3"/>
                </a:solidFill>
                <a:latin typeface="微软雅黑" panose="020B0503020204020204" pitchFamily="34" charset="-122"/>
                <a:ea typeface="微软雅黑" panose="020B0503020204020204" pitchFamily="34" charset="-122"/>
                <a:cs typeface="+mn-ea"/>
              </a:rPr>
              <a:t>登录</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在</a:t>
            </a:r>
            <a:r>
              <a:rPr lang="zh-CN" altLang="en-US" sz="2000" dirty="0">
                <a:solidFill>
                  <a:srgbClr val="005DA2"/>
                </a:solidFill>
                <a:latin typeface="微软雅黑" panose="020B0503020204020204" pitchFamily="34" charset="-122"/>
                <a:ea typeface="微软雅黑" panose="020B0503020204020204" pitchFamily="34" charset="-122"/>
                <a:cs typeface="+mn-ea"/>
                <a:sym typeface="+mn-lt"/>
              </a:rPr>
              <a:t>隐藏状态</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下输入密码</a:t>
            </a:r>
            <a:r>
              <a:rPr lang="zh-CN" altLang="en-US" sz="2000" dirty="0">
                <a:solidFill>
                  <a:srgbClr val="595959"/>
                </a:solidFill>
                <a:latin typeface="微软雅黑" panose="020B0503020204020204" pitchFamily="34" charset="-122"/>
                <a:ea typeface="微软雅黑" panose="020B0503020204020204" pitchFamily="34" charset="-122"/>
                <a:cs typeface="+mn-ea"/>
              </a:rPr>
              <a:t>的语法格式：</a:t>
            </a:r>
          </a:p>
        </p:txBody>
      </p:sp>
      <p:sp>
        <p:nvSpPr>
          <p:cNvPr id="15" name="文本框 14">
            <a:extLst>
              <a:ext uri="{FF2B5EF4-FFF2-40B4-BE49-F238E27FC236}">
                <a16:creationId xmlns:a16="http://schemas.microsoft.com/office/drawing/2014/main" id="{682A40E9-6A05-40FE-BE23-B4361275042E}"/>
              </a:ext>
            </a:extLst>
          </p:cNvPr>
          <p:cNvSpPr txBox="1"/>
          <p:nvPr/>
        </p:nvSpPr>
        <p:spPr>
          <a:xfrm>
            <a:off x="2638822" y="2349621"/>
            <a:ext cx="5885200" cy="553998"/>
          </a:xfrm>
          <a:prstGeom prst="rect">
            <a:avLst/>
          </a:prstGeom>
          <a:solidFill>
            <a:srgbClr val="F2F2F2"/>
          </a:solidFill>
        </p:spPr>
        <p:txBody>
          <a:bodyPr wrap="square" rtlCol="0" anchor="ctr">
            <a:spAutoFit/>
          </a:bodyPr>
          <a:lstStyle/>
          <a:p>
            <a:pPr lvl="1">
              <a:lnSpc>
                <a:spcPct val="150000"/>
              </a:lnSpc>
            </a:pPr>
            <a:r>
              <a:rPr lang="pt-BR" altLang="zh-CN" sz="2000" dirty="0">
                <a:solidFill>
                  <a:srgbClr val="595959"/>
                </a:solidFill>
                <a:latin typeface="微软雅黑" panose="020B0503020204020204" pitchFamily="34" charset="-122"/>
                <a:ea typeface="微软雅黑" panose="020B0503020204020204" pitchFamily="34" charset="-122"/>
                <a:cs typeface="+mn-ea"/>
              </a:rPr>
              <a:t>mysql </a:t>
            </a:r>
            <a:r>
              <a:rPr lang="pt-BR" altLang="zh-CN" sz="2000" dirty="0">
                <a:solidFill>
                  <a:srgbClr val="1369B2"/>
                </a:solidFill>
                <a:latin typeface="微软雅黑" panose="020B0503020204020204" pitchFamily="34" charset="-122"/>
                <a:ea typeface="微软雅黑" panose="020B0503020204020204" pitchFamily="34" charset="-122"/>
                <a:cs typeface="+mn-ea"/>
              </a:rPr>
              <a:t>-h</a:t>
            </a:r>
            <a:r>
              <a:rPr lang="pt-BR" altLang="zh-CN" sz="2000" dirty="0">
                <a:solidFill>
                  <a:srgbClr val="595959"/>
                </a:solidFill>
                <a:latin typeface="微软雅黑" panose="020B0503020204020204" pitchFamily="34" charset="-122"/>
                <a:ea typeface="微软雅黑" panose="020B0503020204020204" pitchFamily="34" charset="-122"/>
                <a:cs typeface="+mn-ea"/>
              </a:rPr>
              <a:t> hostname </a:t>
            </a:r>
            <a:r>
              <a:rPr lang="pt-BR" altLang="zh-CN" sz="2000" dirty="0">
                <a:solidFill>
                  <a:srgbClr val="1369B2"/>
                </a:solidFill>
                <a:latin typeface="微软雅黑" panose="020B0503020204020204" pitchFamily="34" charset="-122"/>
                <a:ea typeface="微软雅黑" panose="020B0503020204020204" pitchFamily="34" charset="-122"/>
                <a:cs typeface="+mn-ea"/>
              </a:rPr>
              <a:t>-u</a:t>
            </a:r>
            <a:r>
              <a:rPr lang="pt-BR" altLang="zh-CN" sz="2000" dirty="0">
                <a:solidFill>
                  <a:srgbClr val="595959"/>
                </a:solidFill>
                <a:latin typeface="微软雅黑" panose="020B0503020204020204" pitchFamily="34" charset="-122"/>
                <a:ea typeface="微软雅黑" panose="020B0503020204020204" pitchFamily="34" charset="-122"/>
                <a:cs typeface="+mn-ea"/>
              </a:rPr>
              <a:t> username </a:t>
            </a:r>
            <a:r>
              <a:rPr lang="pt-BR" altLang="zh-CN" sz="2000" dirty="0">
                <a:solidFill>
                  <a:srgbClr val="1369B2"/>
                </a:solidFill>
                <a:latin typeface="微软雅黑" panose="020B0503020204020204" pitchFamily="34" charset="-122"/>
                <a:ea typeface="微软雅黑" panose="020B0503020204020204" pitchFamily="34" charset="-122"/>
                <a:cs typeface="+mn-ea"/>
              </a:rPr>
              <a:t>-p</a:t>
            </a:r>
            <a:endParaRPr lang="en-US" altLang="zh-CN" sz="300" dirty="0">
              <a:solidFill>
                <a:srgbClr val="1369B2"/>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1.5.5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用户登录与设置密码</a:t>
            </a:r>
          </a:p>
        </p:txBody>
      </p:sp>
      <p:sp>
        <p:nvSpPr>
          <p:cNvPr id="5" name="文本框 4">
            <a:extLst>
              <a:ext uri="{FF2B5EF4-FFF2-40B4-BE49-F238E27FC236}">
                <a16:creationId xmlns:a16="http://schemas.microsoft.com/office/drawing/2014/main" id="{DF9CA31D-52C7-4498-9C8D-4168592EC44F}"/>
              </a:ext>
            </a:extLst>
          </p:cNvPr>
          <p:cNvSpPr txBox="1"/>
          <p:nvPr/>
        </p:nvSpPr>
        <p:spPr>
          <a:xfrm>
            <a:off x="1900111" y="3059443"/>
            <a:ext cx="8856984" cy="874407"/>
          </a:xfrm>
          <a:prstGeom prst="rect">
            <a:avLst/>
          </a:prstGeom>
          <a:noFill/>
        </p:spPr>
        <p:txBody>
          <a:bodyPr wrap="square" rtlCol="0">
            <a:spAutoFit/>
          </a:bodyPr>
          <a:lstStyle/>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rPr>
              <a:t>-p</a:t>
            </a:r>
            <a:r>
              <a:rPr lang="zh-CN" altLang="en-US" sz="1800" dirty="0">
                <a:solidFill>
                  <a:srgbClr val="595959"/>
                </a:solidFill>
                <a:latin typeface="微软雅黑" panose="020B0503020204020204" pitchFamily="34" charset="-122"/>
                <a:ea typeface="微软雅黑" panose="020B0503020204020204" pitchFamily="34" charset="-122"/>
              </a:rPr>
              <a:t>后没有密码，执行命令后会出现“</a:t>
            </a:r>
            <a:r>
              <a:rPr lang="en-US" altLang="zh-CN" sz="1800" dirty="0">
                <a:solidFill>
                  <a:srgbClr val="1369B3"/>
                </a:solidFill>
                <a:latin typeface="微软雅黑" panose="020B0503020204020204" pitchFamily="34" charset="-122"/>
                <a:ea typeface="微软雅黑" panose="020B0503020204020204" pitchFamily="34" charset="-122"/>
              </a:rPr>
              <a:t>Enter password:</a:t>
            </a:r>
            <a:r>
              <a:rPr lang="zh-CN" altLang="en-US" sz="1800" dirty="0">
                <a:solidFill>
                  <a:srgbClr val="595959"/>
                </a:solidFill>
                <a:latin typeface="微软雅黑" panose="020B0503020204020204" pitchFamily="34" charset="-122"/>
                <a:ea typeface="微软雅黑" panose="020B0503020204020204" pitchFamily="34" charset="-122"/>
              </a:rPr>
              <a:t>”，表示</a:t>
            </a:r>
            <a:r>
              <a:rPr lang="zh-CN" altLang="en-US" sz="1800" dirty="0">
                <a:solidFill>
                  <a:srgbClr val="1369B3"/>
                </a:solidFill>
                <a:latin typeface="微软雅黑" panose="020B0503020204020204" pitchFamily="34" charset="-122"/>
                <a:ea typeface="微软雅黑" panose="020B0503020204020204" pitchFamily="34" charset="-122"/>
              </a:rPr>
              <a:t>需要输入密码</a:t>
            </a:r>
            <a:r>
              <a:rPr lang="zh-CN" altLang="en-US" sz="1800" dirty="0">
                <a:solidFill>
                  <a:srgbClr val="595959"/>
                </a:solidFill>
                <a:latin typeface="微软雅黑" panose="020B0503020204020204" pitchFamily="34" charset="-122"/>
                <a:ea typeface="微软雅黑" panose="020B0503020204020204" pitchFamily="34" charset="-122"/>
              </a:rPr>
              <a:t>。</a:t>
            </a:r>
            <a:endParaRPr lang="en-US" altLang="zh-CN" sz="18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rPr>
              <a:t>输入密码后，密码在命令提示符中以</a:t>
            </a:r>
            <a:r>
              <a:rPr lang="zh-CN" altLang="en-US" sz="1800" dirty="0">
                <a:solidFill>
                  <a:srgbClr val="1369B3"/>
                </a:solidFill>
                <a:latin typeface="微软雅黑" panose="020B0503020204020204" pitchFamily="34" charset="-122"/>
                <a:ea typeface="微软雅黑" panose="020B0503020204020204" pitchFamily="34" charset="-122"/>
              </a:rPr>
              <a:t>“*”符号</a:t>
            </a:r>
            <a:r>
              <a:rPr lang="zh-CN" altLang="en-US" sz="1800" dirty="0">
                <a:solidFill>
                  <a:srgbClr val="595959"/>
                </a:solidFill>
                <a:latin typeface="微软雅黑" panose="020B0503020204020204" pitchFamily="34" charset="-122"/>
                <a:ea typeface="微软雅黑" panose="020B0503020204020204" pitchFamily="34" charset="-122"/>
              </a:rPr>
              <a:t>显示。</a:t>
            </a:r>
          </a:p>
        </p:txBody>
      </p:sp>
    </p:spTree>
    <p:extLst>
      <p:ext uri="{BB962C8B-B14F-4D97-AF65-F5344CB8AC3E}">
        <p14:creationId xmlns:p14="http://schemas.microsoft.com/office/powerpoint/2010/main" val="1487081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1053530"/>
            <a:ext cx="10297145" cy="1015663"/>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 </a:t>
            </a:r>
            <a:r>
              <a:rPr lang="zh-CN" altLang="en-US" sz="2000" dirty="0">
                <a:solidFill>
                  <a:srgbClr val="1369B3"/>
                </a:solidFill>
                <a:latin typeface="微软雅黑" panose="020B0503020204020204" pitchFamily="34" charset="-122"/>
                <a:ea typeface="微软雅黑" panose="020B0503020204020204" pitchFamily="34" charset="-122"/>
                <a:cs typeface="+mn-ea"/>
              </a:rPr>
              <a:t>登录</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在</a:t>
            </a:r>
            <a:r>
              <a:rPr lang="zh-CN" altLang="en-US" sz="2000" dirty="0">
                <a:solidFill>
                  <a:srgbClr val="005DA2"/>
                </a:solidFill>
                <a:latin typeface="微软雅黑" panose="020B0503020204020204" pitchFamily="34" charset="-122"/>
                <a:ea typeface="微软雅黑" panose="020B0503020204020204" pitchFamily="34" charset="-122"/>
                <a:cs typeface="+mn-ea"/>
                <a:sym typeface="+mn-lt"/>
              </a:rPr>
              <a:t>隐藏状态</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下输入密码</a:t>
            </a:r>
            <a:r>
              <a:rPr lang="zh-CN" altLang="en-US" sz="2000" dirty="0">
                <a:solidFill>
                  <a:srgbClr val="595959"/>
                </a:solidFill>
                <a:latin typeface="微软雅黑" panose="020B0503020204020204" pitchFamily="34" charset="-122"/>
                <a:ea typeface="微软雅黑" panose="020B0503020204020204" pitchFamily="34" charset="-122"/>
                <a:cs typeface="+mn-ea"/>
              </a:rPr>
              <a:t>的方式登录</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a:t>
            </a: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1.5.5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用户登录与设置密码</a:t>
            </a:r>
          </a:p>
        </p:txBody>
      </p:sp>
      <p:pic>
        <p:nvPicPr>
          <p:cNvPr id="337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854" y="2205658"/>
            <a:ext cx="6810882"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235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1053530"/>
            <a:ext cx="10297145" cy="1015663"/>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 </a:t>
            </a:r>
            <a:r>
              <a:rPr lang="zh-CN" altLang="en-US" sz="2000" dirty="0">
                <a:solidFill>
                  <a:srgbClr val="1369B3"/>
                </a:solidFill>
                <a:latin typeface="微软雅黑" panose="020B0503020204020204" pitchFamily="34" charset="-122"/>
                <a:ea typeface="微软雅黑" panose="020B0503020204020204" pitchFamily="34" charset="-122"/>
                <a:cs typeface="+mn-ea"/>
              </a:rPr>
              <a:t>登录</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使用</a:t>
            </a:r>
            <a:r>
              <a:rPr lang="en-US" altLang="zh-CN" sz="2000" dirty="0">
                <a:solidFill>
                  <a:srgbClr val="1369B3"/>
                </a:solidFill>
                <a:latin typeface="微软雅黑" panose="020B0503020204020204" pitchFamily="34" charset="-122"/>
                <a:ea typeface="微软雅黑" panose="020B0503020204020204" pitchFamily="34" charset="-122"/>
                <a:cs typeface="+mn-ea"/>
                <a:sym typeface="+mn-lt"/>
              </a:rPr>
              <a:t>exit</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或</a:t>
            </a:r>
            <a:r>
              <a:rPr lang="en-US" altLang="zh-CN" sz="2000" dirty="0">
                <a:solidFill>
                  <a:srgbClr val="1369B3"/>
                </a:solidFill>
                <a:latin typeface="微软雅黑" panose="020B0503020204020204" pitchFamily="34" charset="-122"/>
                <a:ea typeface="微软雅黑" panose="020B0503020204020204" pitchFamily="34" charset="-122"/>
                <a:cs typeface="+mn-ea"/>
                <a:sym typeface="+mn-lt"/>
              </a:rPr>
              <a:t>quit</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命令</a:t>
            </a: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退出</a:t>
            </a:r>
            <a:r>
              <a:rPr lang="en-US" altLang="zh-CN" sz="2000"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命令行客户端。</a:t>
            </a:r>
            <a:endParaRPr lang="en-US" altLang="zh-CN" sz="20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1.5.5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用户登录与设置密码</a:t>
            </a:r>
          </a:p>
        </p:txBody>
      </p:sp>
      <p:pic>
        <p:nvPicPr>
          <p:cNvPr id="348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38" y="2133650"/>
            <a:ext cx="6704891"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3286894" y="2971844"/>
            <a:ext cx="5832648" cy="369332"/>
          </a:xfrm>
          <a:prstGeom prst="rect">
            <a:avLst/>
          </a:prstGeom>
          <a:noFill/>
        </p:spPr>
        <p:txBody>
          <a:bodyPr wrap="square" rtlCol="0">
            <a:spAutoFit/>
          </a:bodyPr>
          <a:lstStyle/>
          <a:p>
            <a:r>
              <a:rPr lang="zh-CN" altLang="en-US" sz="1800" dirty="0">
                <a:solidFill>
                  <a:srgbClr val="FF0000"/>
                </a:solidFill>
                <a:latin typeface="微软雅黑" panose="020B0503020204020204" pitchFamily="34" charset="-122"/>
                <a:ea typeface="微软雅黑" panose="020B0503020204020204" pitchFamily="34" charset="-122"/>
              </a:rPr>
              <a:t>输出“</a:t>
            </a:r>
            <a:r>
              <a:rPr lang="en-US" altLang="zh-CN" sz="1800" dirty="0">
                <a:solidFill>
                  <a:srgbClr val="FF0000"/>
                </a:solidFill>
                <a:latin typeface="微软雅黑" panose="020B0503020204020204" pitchFamily="34" charset="-122"/>
                <a:ea typeface="微软雅黑" panose="020B0503020204020204" pitchFamily="34" charset="-122"/>
              </a:rPr>
              <a:t>Bye”</a:t>
            </a:r>
            <a:r>
              <a:rPr lang="zh-CN" altLang="en-US" sz="1800" dirty="0">
                <a:solidFill>
                  <a:srgbClr val="FF0000"/>
                </a:solidFill>
                <a:latin typeface="微软雅黑" panose="020B0503020204020204" pitchFamily="34" charset="-122"/>
                <a:ea typeface="微软雅黑" panose="020B0503020204020204" pitchFamily="34" charset="-122"/>
              </a:rPr>
              <a:t>，说明成功退出</a:t>
            </a:r>
            <a:r>
              <a:rPr lang="en-US" altLang="zh-CN" sz="1800" dirty="0">
                <a:solidFill>
                  <a:srgbClr val="FF0000"/>
                </a:solidFill>
                <a:latin typeface="微软雅黑" panose="020B0503020204020204" pitchFamily="34" charset="-122"/>
                <a:ea typeface="微软雅黑" panose="020B0503020204020204" pitchFamily="34" charset="-122"/>
              </a:rPr>
              <a:t>MySQL</a:t>
            </a:r>
            <a:r>
              <a:rPr lang="zh-CN" altLang="en-US" sz="1800" dirty="0">
                <a:solidFill>
                  <a:srgbClr val="FF0000"/>
                </a:solidFill>
                <a:latin typeface="微软雅黑" panose="020B0503020204020204" pitchFamily="34" charset="-122"/>
                <a:ea typeface="微软雅黑" panose="020B0503020204020204" pitchFamily="34" charset="-122"/>
              </a:rPr>
              <a:t>命令行客户端</a:t>
            </a:r>
          </a:p>
        </p:txBody>
      </p:sp>
      <p:sp>
        <p:nvSpPr>
          <p:cNvPr id="2" name="圆角矩形 1"/>
          <p:cNvSpPr/>
          <p:nvPr/>
        </p:nvSpPr>
        <p:spPr>
          <a:xfrm>
            <a:off x="2782838" y="2971844"/>
            <a:ext cx="50405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1971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1053530"/>
            <a:ext cx="10297145" cy="1015663"/>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2. </a:t>
            </a:r>
            <a:r>
              <a:rPr lang="zh-CN" altLang="en-US" sz="2000" dirty="0">
                <a:solidFill>
                  <a:srgbClr val="1369B3"/>
                </a:solidFill>
                <a:latin typeface="微软雅黑" panose="020B0503020204020204" pitchFamily="34" charset="-122"/>
                <a:ea typeface="微软雅黑" panose="020B0503020204020204" pitchFamily="34" charset="-122"/>
                <a:cs typeface="+mn-ea"/>
              </a:rPr>
              <a:t>设置密码</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设置密码</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的语法格式：</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1.5.5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用户登录与设置密码</a:t>
            </a:r>
          </a:p>
        </p:txBody>
      </p:sp>
      <p:sp>
        <p:nvSpPr>
          <p:cNvPr id="5" name="文本框 4">
            <a:extLst>
              <a:ext uri="{FF2B5EF4-FFF2-40B4-BE49-F238E27FC236}">
                <a16:creationId xmlns:a16="http://schemas.microsoft.com/office/drawing/2014/main" id="{682A40E9-6A05-40FE-BE23-B4361275042E}"/>
              </a:ext>
            </a:extLst>
          </p:cNvPr>
          <p:cNvSpPr txBox="1"/>
          <p:nvPr/>
        </p:nvSpPr>
        <p:spPr>
          <a:xfrm>
            <a:off x="1866190" y="2083708"/>
            <a:ext cx="7829416" cy="553998"/>
          </a:xfrm>
          <a:prstGeom prst="rect">
            <a:avLst/>
          </a:prstGeom>
          <a:solidFill>
            <a:srgbClr val="F2F2F2"/>
          </a:solidFill>
        </p:spPr>
        <p:txBody>
          <a:bodyPr wrap="square" rtlCol="0" anchor="ctr">
            <a:spAutoFit/>
          </a:bodyPr>
          <a:lstStyle/>
          <a:p>
            <a:pPr lvl="1">
              <a:lnSpc>
                <a:spcPct val="150000"/>
              </a:lnSpc>
            </a:pPr>
            <a:r>
              <a:rPr lang="pt-BR" altLang="zh-CN" sz="2000" dirty="0">
                <a:solidFill>
                  <a:srgbClr val="595959"/>
                </a:solidFill>
                <a:latin typeface="微软雅黑" panose="020B0503020204020204" pitchFamily="34" charset="-122"/>
                <a:ea typeface="微软雅黑" panose="020B0503020204020204" pitchFamily="34" charset="-122"/>
                <a:cs typeface="+mn-ea"/>
              </a:rPr>
              <a:t>ALTER USER '</a:t>
            </a:r>
            <a:r>
              <a:rPr lang="zh-CN" altLang="en-US" sz="2000" dirty="0">
                <a:solidFill>
                  <a:srgbClr val="595959"/>
                </a:solidFill>
                <a:latin typeface="微软雅黑" panose="020B0503020204020204" pitchFamily="34" charset="-122"/>
                <a:ea typeface="微软雅黑" panose="020B0503020204020204" pitchFamily="34" charset="-122"/>
                <a:cs typeface="+mn-ea"/>
              </a:rPr>
              <a:t>用户</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pt-BR" altLang="zh-CN" sz="2000" dirty="0">
                <a:solidFill>
                  <a:srgbClr val="595959"/>
                </a:solidFill>
                <a:latin typeface="微软雅黑" panose="020B0503020204020204" pitchFamily="34" charset="-122"/>
                <a:ea typeface="微软雅黑" panose="020B0503020204020204" pitchFamily="34" charset="-122"/>
                <a:cs typeface="+mn-ea"/>
              </a:rPr>
              <a:t>localhost' IDENTIFIED BY '</a:t>
            </a:r>
            <a:r>
              <a:rPr lang="zh-CN" altLang="en-US" sz="2000" dirty="0">
                <a:solidFill>
                  <a:srgbClr val="595959"/>
                </a:solidFill>
                <a:latin typeface="微软雅黑" panose="020B0503020204020204" pitchFamily="34" charset="-122"/>
                <a:ea typeface="微软雅黑" panose="020B0503020204020204" pitchFamily="34" charset="-122"/>
                <a:cs typeface="+mn-ea"/>
              </a:rPr>
              <a:t>新密码</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en-US" altLang="zh-CN" sz="300" dirty="0">
              <a:solidFill>
                <a:srgbClr val="595959"/>
              </a:solidFill>
              <a:latin typeface="微软雅黑" panose="020B0503020204020204" pitchFamily="34" charset="-122"/>
              <a:ea typeface="微软雅黑" panose="020B0503020204020204" pitchFamily="34" charset="-122"/>
              <a:cs typeface="+mn-ea"/>
            </a:endParaRPr>
          </a:p>
        </p:txBody>
      </p:sp>
      <p:sp>
        <p:nvSpPr>
          <p:cNvPr id="7" name="文本框 6">
            <a:extLst>
              <a:ext uri="{FF2B5EF4-FFF2-40B4-BE49-F238E27FC236}">
                <a16:creationId xmlns:a16="http://schemas.microsoft.com/office/drawing/2014/main" id="{393BFF7B-AEBF-4E53-9403-E259188D00E6}"/>
              </a:ext>
            </a:extLst>
          </p:cNvPr>
          <p:cNvSpPr txBox="1"/>
          <p:nvPr/>
        </p:nvSpPr>
        <p:spPr>
          <a:xfrm>
            <a:off x="1054644" y="2637706"/>
            <a:ext cx="10297145" cy="553998"/>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将</a:t>
            </a:r>
            <a:r>
              <a:rPr lang="en-US" altLang="zh-CN" sz="2000" dirty="0">
                <a:solidFill>
                  <a:srgbClr val="1369B3"/>
                </a:solidFill>
                <a:latin typeface="微软雅黑" panose="020B0503020204020204" pitchFamily="34" charset="-122"/>
                <a:ea typeface="微软雅黑" panose="020B0503020204020204" pitchFamily="34" charset="-122"/>
                <a:cs typeface="+mn-ea"/>
                <a:sym typeface="+mn-lt"/>
              </a:rPr>
              <a:t>root</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用户的密码设置为</a:t>
            </a:r>
            <a:r>
              <a:rPr lang="en-US" altLang="zh-CN" sz="2000" dirty="0">
                <a:solidFill>
                  <a:srgbClr val="1369B3"/>
                </a:solidFill>
                <a:latin typeface="微软雅黑" panose="020B0503020204020204" pitchFamily="34" charset="-122"/>
                <a:ea typeface="微软雅黑" panose="020B0503020204020204" pitchFamily="34" charset="-122"/>
                <a:cs typeface="+mn-ea"/>
                <a:sym typeface="+mn-lt"/>
              </a:rPr>
              <a:t>123456</a:t>
            </a: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a:t>
            </a:r>
            <a:endParaRPr lang="zh-CN" altLang="en-US" sz="2000" dirty="0">
              <a:solidFill>
                <a:srgbClr val="1369B3"/>
              </a:solidFill>
              <a:latin typeface="微软雅黑" panose="020B0503020204020204" pitchFamily="34" charset="-122"/>
              <a:ea typeface="微软雅黑" panose="020B0503020204020204" pitchFamily="34" charset="-122"/>
              <a:cs typeface="+mn-ea"/>
            </a:endParaRPr>
          </a:p>
        </p:txBody>
      </p:sp>
      <p:sp>
        <p:nvSpPr>
          <p:cNvPr id="8" name="文本框 7">
            <a:extLst>
              <a:ext uri="{FF2B5EF4-FFF2-40B4-BE49-F238E27FC236}">
                <a16:creationId xmlns:a16="http://schemas.microsoft.com/office/drawing/2014/main" id="{682A40E9-6A05-40FE-BE23-B4361275042E}"/>
              </a:ext>
            </a:extLst>
          </p:cNvPr>
          <p:cNvSpPr txBox="1"/>
          <p:nvPr/>
        </p:nvSpPr>
        <p:spPr>
          <a:xfrm>
            <a:off x="1866190" y="3213770"/>
            <a:ext cx="7829416" cy="553998"/>
          </a:xfrm>
          <a:prstGeom prst="rect">
            <a:avLst/>
          </a:prstGeom>
          <a:solidFill>
            <a:srgbClr val="F2F2F2"/>
          </a:solidFill>
        </p:spPr>
        <p:txBody>
          <a:bodyPr wrap="square" rtlCol="0" anchor="ctr">
            <a:spAutoFit/>
          </a:bodyPr>
          <a:lstStyle/>
          <a:p>
            <a:pPr lvl="1">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ALTER USER </a:t>
            </a:r>
            <a:r>
              <a:rPr lang="en-US" altLang="zh-CN" sz="2000" dirty="0">
                <a:solidFill>
                  <a:srgbClr val="1369B3"/>
                </a:solidFill>
                <a:latin typeface="微软雅黑" panose="020B0503020204020204" pitchFamily="34" charset="-122"/>
                <a:ea typeface="微软雅黑" panose="020B0503020204020204" pitchFamily="34" charset="-122"/>
                <a:cs typeface="+mn-ea"/>
              </a:rPr>
              <a:t>'</a:t>
            </a:r>
            <a:r>
              <a:rPr lang="en-US" altLang="zh-CN" sz="2000" dirty="0" err="1">
                <a:solidFill>
                  <a:srgbClr val="1369B3"/>
                </a:solidFill>
                <a:latin typeface="微软雅黑" panose="020B0503020204020204" pitchFamily="34" charset="-122"/>
                <a:ea typeface="微软雅黑" panose="020B0503020204020204" pitchFamily="34" charset="-122"/>
                <a:cs typeface="+mn-ea"/>
              </a:rPr>
              <a:t>root'@'localhost</a:t>
            </a:r>
            <a:r>
              <a:rPr lang="en-US" altLang="zh-CN" sz="2000" dirty="0">
                <a:solidFill>
                  <a:srgbClr val="1369B3"/>
                </a:solidFill>
                <a:latin typeface="微软雅黑" panose="020B0503020204020204" pitchFamily="34" charset="-122"/>
                <a:ea typeface="微软雅黑" panose="020B0503020204020204" pitchFamily="34" charset="-122"/>
                <a:cs typeface="+mn-ea"/>
              </a:rPr>
              <a:t>' </a:t>
            </a:r>
            <a:r>
              <a:rPr lang="en-US" altLang="zh-CN" sz="2000" dirty="0">
                <a:solidFill>
                  <a:srgbClr val="595959"/>
                </a:solidFill>
                <a:latin typeface="微软雅黑" panose="020B0503020204020204" pitchFamily="34" charset="-122"/>
                <a:ea typeface="微软雅黑" panose="020B0503020204020204" pitchFamily="34" charset="-122"/>
                <a:cs typeface="+mn-ea"/>
              </a:rPr>
              <a:t>IDENTIFIED BY </a:t>
            </a:r>
            <a:r>
              <a:rPr lang="en-US" altLang="zh-CN" sz="2000" dirty="0">
                <a:solidFill>
                  <a:srgbClr val="1369B3"/>
                </a:solidFill>
                <a:latin typeface="微软雅黑" panose="020B0503020204020204" pitchFamily="34" charset="-122"/>
                <a:ea typeface="微软雅黑" panose="020B0503020204020204" pitchFamily="34" charset="-122"/>
                <a:cs typeface="+mn-ea"/>
              </a:rPr>
              <a:t>'123456'</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en-US" altLang="zh-CN" sz="300" dirty="0">
              <a:solidFill>
                <a:srgbClr val="595959"/>
              </a:solidFill>
              <a:latin typeface="微软雅黑" panose="020B0503020204020204" pitchFamily="34" charset="-122"/>
              <a:ea typeface="微软雅黑" panose="020B0503020204020204" pitchFamily="34" charset="-122"/>
              <a:cs typeface="+mn-ea"/>
            </a:endParaRPr>
          </a:p>
        </p:txBody>
      </p:sp>
      <p:pic>
        <p:nvPicPr>
          <p:cNvPr id="358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618" y="3861842"/>
            <a:ext cx="6046560"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707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1053530"/>
            <a:ext cx="10297145" cy="1015663"/>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2. </a:t>
            </a:r>
            <a:r>
              <a:rPr lang="zh-CN" altLang="en-US" sz="2000" dirty="0">
                <a:solidFill>
                  <a:srgbClr val="1369B3"/>
                </a:solidFill>
                <a:latin typeface="微软雅黑" panose="020B0503020204020204" pitchFamily="34" charset="-122"/>
                <a:ea typeface="微软雅黑" panose="020B0503020204020204" pitchFamily="34" charset="-122"/>
                <a:cs typeface="+mn-ea"/>
              </a:rPr>
              <a:t>设置密码</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修改密码后，执行</a:t>
            </a:r>
            <a:r>
              <a:rPr lang="en-US" altLang="zh-CN" sz="2000" dirty="0">
                <a:solidFill>
                  <a:srgbClr val="1369B3"/>
                </a:solidFill>
                <a:latin typeface="微软雅黑" panose="020B0503020204020204" pitchFamily="34" charset="-122"/>
                <a:ea typeface="微软雅黑" panose="020B0503020204020204" pitchFamily="34" charset="-122"/>
                <a:cs typeface="+mn-ea"/>
                <a:sym typeface="+mn-lt"/>
              </a:rPr>
              <a:t>“</a:t>
            </a:r>
            <a:r>
              <a:rPr lang="en-US" altLang="zh-CN" sz="2000" dirty="0" err="1">
                <a:solidFill>
                  <a:srgbClr val="1369B3"/>
                </a:solidFill>
                <a:latin typeface="微软雅黑" panose="020B0503020204020204" pitchFamily="34" charset="-122"/>
                <a:ea typeface="微软雅黑" panose="020B0503020204020204" pitchFamily="34" charset="-122"/>
                <a:cs typeface="+mn-ea"/>
                <a:sym typeface="+mn-lt"/>
              </a:rPr>
              <a:t>mysql</a:t>
            </a:r>
            <a:r>
              <a:rPr lang="en-US" altLang="zh-CN" sz="2000" dirty="0">
                <a:solidFill>
                  <a:srgbClr val="1369B3"/>
                </a:solidFill>
                <a:latin typeface="微软雅黑" panose="020B0503020204020204" pitchFamily="34" charset="-122"/>
                <a:ea typeface="微软雅黑" panose="020B0503020204020204" pitchFamily="34" charset="-122"/>
                <a:cs typeface="+mn-ea"/>
                <a:sym typeface="+mn-lt"/>
              </a:rPr>
              <a:t> -u root -p123456”</a:t>
            </a:r>
            <a:r>
              <a:rPr lang="zh-CN" altLang="en-US" sz="2000" dirty="0" smtClean="0">
                <a:solidFill>
                  <a:srgbClr val="595959"/>
                </a:solidFill>
                <a:latin typeface="微软雅黑" panose="020B0503020204020204" pitchFamily="34" charset="-122"/>
                <a:ea typeface="微软雅黑" panose="020B0503020204020204" pitchFamily="34" charset="-122"/>
                <a:cs typeface="+mn-ea"/>
                <a:sym typeface="+mn-lt"/>
              </a:rPr>
              <a:t>命令登录</a:t>
            </a:r>
            <a:r>
              <a:rPr lang="en-US" altLang="zh-CN" sz="2000"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1.5.5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用户登录与设置密码</a:t>
            </a:r>
          </a:p>
        </p:txBody>
      </p:sp>
      <p:pic>
        <p:nvPicPr>
          <p:cNvPr id="368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893" y="2133650"/>
            <a:ext cx="5832648" cy="417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348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1053530"/>
            <a:ext cx="10297145" cy="2862322"/>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3. </a:t>
            </a:r>
            <a:r>
              <a:rPr lang="zh-CN" altLang="en-US" sz="2000" dirty="0">
                <a:solidFill>
                  <a:srgbClr val="1369B3"/>
                </a:solidFill>
                <a:latin typeface="微软雅黑" panose="020B0503020204020204" pitchFamily="34" charset="-122"/>
                <a:ea typeface="微软雅黑" panose="020B0503020204020204" pitchFamily="34" charset="-122"/>
                <a:cs typeface="+mn-ea"/>
              </a:rPr>
              <a:t>配置环境变量</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执行</a:t>
            </a:r>
            <a:r>
              <a:rPr lang="en-US" altLang="zh-CN" sz="2000" dirty="0" err="1">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命令时，需要确保当前执行命令的路径位于</a:t>
            </a:r>
            <a:r>
              <a:rPr lang="en-US" altLang="zh-CN" sz="2000" dirty="0">
                <a:solidFill>
                  <a:srgbClr val="1369B3"/>
                </a:solidFill>
                <a:latin typeface="微软雅黑" panose="020B0503020204020204" pitchFamily="34" charset="-122"/>
                <a:ea typeface="微软雅黑" panose="020B0503020204020204" pitchFamily="34" charset="-122"/>
                <a:cs typeface="+mn-ea"/>
                <a:sym typeface="+mn-lt"/>
              </a:rPr>
              <a:t>MySQL</a:t>
            </a: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安装目录的</a:t>
            </a:r>
            <a:r>
              <a:rPr lang="en-US" altLang="zh-CN" sz="2000" dirty="0">
                <a:solidFill>
                  <a:srgbClr val="1369B3"/>
                </a:solidFill>
                <a:latin typeface="微软雅黑" panose="020B0503020204020204" pitchFamily="34" charset="-122"/>
                <a:ea typeface="微软雅黑" panose="020B0503020204020204" pitchFamily="34" charset="-122"/>
                <a:cs typeface="+mn-ea"/>
                <a:sym typeface="+mn-lt"/>
              </a:rPr>
              <a:t>bin</a:t>
            </a: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目录</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。如果在其他目录，需要先使用</a:t>
            </a: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命令</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切换到</a:t>
            </a:r>
            <a:r>
              <a:rPr lang="en-US" altLang="zh-CN" sz="2000" dirty="0">
                <a:solidFill>
                  <a:srgbClr val="1369B3"/>
                </a:solidFill>
                <a:latin typeface="微软雅黑" panose="020B0503020204020204" pitchFamily="34" charset="-122"/>
                <a:ea typeface="微软雅黑" panose="020B0503020204020204" pitchFamily="34" charset="-122"/>
                <a:cs typeface="+mn-ea"/>
                <a:sym typeface="+mn-lt"/>
              </a:rPr>
              <a:t>MySQL</a:t>
            </a: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安装目录的</a:t>
            </a:r>
            <a:r>
              <a:rPr lang="en-US" altLang="zh-CN" sz="2000" dirty="0">
                <a:solidFill>
                  <a:srgbClr val="1369B3"/>
                </a:solidFill>
                <a:latin typeface="微软雅黑" panose="020B0503020204020204" pitchFamily="34" charset="-122"/>
                <a:ea typeface="微软雅黑" panose="020B0503020204020204" pitchFamily="34" charset="-122"/>
                <a:cs typeface="+mn-ea"/>
                <a:sym typeface="+mn-lt"/>
              </a:rPr>
              <a:t>bin</a:t>
            </a: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目录</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。如果每次启动</a:t>
            </a:r>
            <a:r>
              <a:rPr lang="en-US" altLang="zh-CN" sz="2000"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服务时，都需要切换到指定的路径，操作</a:t>
            </a: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比较烦琐</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a:t>
            </a:r>
            <a:endParaRPr lang="en-US" altLang="zh-CN" sz="2000" dirty="0">
              <a:solidFill>
                <a:srgbClr val="595959"/>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为了简化操作，通过</a:t>
            </a: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手动的方式</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配置环境变量或在</a:t>
            </a: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命令提示符</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中使用命令配置环境变量。</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在命令提示符中使用</a:t>
            </a:r>
            <a:r>
              <a:rPr lang="en-US" altLang="zh-CN" sz="2000" dirty="0" err="1">
                <a:solidFill>
                  <a:srgbClr val="1369B3"/>
                </a:solidFill>
                <a:latin typeface="微软雅黑" panose="020B0503020204020204" pitchFamily="34" charset="-122"/>
                <a:ea typeface="微软雅黑" panose="020B0503020204020204" pitchFamily="34" charset="-122"/>
                <a:cs typeface="+mn-ea"/>
                <a:sym typeface="+mn-lt"/>
              </a:rPr>
              <a:t>setx</a:t>
            </a:r>
            <a:r>
              <a:rPr lang="zh-CN" altLang="en-US" sz="2000" dirty="0">
                <a:solidFill>
                  <a:srgbClr val="1369B3"/>
                </a:solidFill>
                <a:latin typeface="微软雅黑" panose="020B0503020204020204" pitchFamily="34" charset="-122"/>
                <a:ea typeface="微软雅黑" panose="020B0503020204020204" pitchFamily="34" charset="-122"/>
                <a:cs typeface="+mn-ea"/>
                <a:sym typeface="+mn-lt"/>
              </a:rPr>
              <a:t>命令</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配置环境变量，</a:t>
            </a:r>
            <a:r>
              <a:rPr lang="en-US" altLang="zh-CN" sz="2000" dirty="0" err="1">
                <a:solidFill>
                  <a:srgbClr val="1369B2"/>
                </a:solidFill>
                <a:latin typeface="微软雅黑" panose="020B0503020204020204" pitchFamily="34" charset="-122"/>
                <a:ea typeface="微软雅黑" panose="020B0503020204020204" pitchFamily="34" charset="-122"/>
                <a:cs typeface="+mn-ea"/>
                <a:sym typeface="+mn-lt"/>
              </a:rPr>
              <a:t>setx</a:t>
            </a:r>
            <a:r>
              <a:rPr lang="zh-CN" altLang="en-US" sz="2000" dirty="0">
                <a:solidFill>
                  <a:srgbClr val="1369B2"/>
                </a:solidFill>
                <a:latin typeface="微软雅黑" panose="020B0503020204020204" pitchFamily="34" charset="-122"/>
                <a:ea typeface="微软雅黑" panose="020B0503020204020204" pitchFamily="34" charset="-122"/>
                <a:cs typeface="+mn-ea"/>
                <a:sym typeface="+mn-lt"/>
              </a:rPr>
              <a:t>命令的语法格式：</a:t>
            </a: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1.5.5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用户登录与设置密码</a:t>
            </a:r>
          </a:p>
        </p:txBody>
      </p:sp>
      <p:sp>
        <p:nvSpPr>
          <p:cNvPr id="5" name="文本框 4">
            <a:extLst>
              <a:ext uri="{FF2B5EF4-FFF2-40B4-BE49-F238E27FC236}">
                <a16:creationId xmlns:a16="http://schemas.microsoft.com/office/drawing/2014/main" id="{682A40E9-6A05-40FE-BE23-B4361275042E}"/>
              </a:ext>
            </a:extLst>
          </p:cNvPr>
          <p:cNvSpPr txBox="1"/>
          <p:nvPr/>
        </p:nvSpPr>
        <p:spPr>
          <a:xfrm>
            <a:off x="4295006" y="3915852"/>
            <a:ext cx="3096344" cy="553998"/>
          </a:xfrm>
          <a:prstGeom prst="rect">
            <a:avLst/>
          </a:prstGeom>
          <a:solidFill>
            <a:srgbClr val="F2F2F2"/>
          </a:solidFill>
        </p:spPr>
        <p:txBody>
          <a:bodyPr wrap="square" rtlCol="0" anchor="ctr">
            <a:spAutoFit/>
          </a:bodyPr>
          <a:lstStyle/>
          <a:p>
            <a:pPr lvl="1">
              <a:lnSpc>
                <a:spcPct val="150000"/>
              </a:lnSpc>
            </a:pPr>
            <a:r>
              <a:rPr lang="pt-BR" altLang="zh-CN" sz="2000" dirty="0">
                <a:solidFill>
                  <a:srgbClr val="1369B2"/>
                </a:solidFill>
                <a:latin typeface="微软雅黑" panose="020B0503020204020204" pitchFamily="34" charset="-122"/>
                <a:ea typeface="微软雅黑" panose="020B0503020204020204" pitchFamily="34" charset="-122"/>
                <a:cs typeface="+mn-ea"/>
              </a:rPr>
              <a:t>setx PATH </a:t>
            </a:r>
            <a:r>
              <a:rPr lang="pt-BR"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值</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en-US" altLang="zh-CN" sz="300" dirty="0">
              <a:solidFill>
                <a:srgbClr val="59595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712709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773610"/>
            <a:ext cx="4544232" cy="461665"/>
          </a:xfrm>
          <a:prstGeom prst="rect">
            <a:avLst/>
          </a:prstGeom>
          <a:noFill/>
          <a:ln>
            <a:noFill/>
          </a:ln>
        </p:spPr>
        <p:txBody>
          <a:bodyPr wrap="square" rtlCol="0">
            <a:spAutoFit/>
          </a:bodyPr>
          <a:lstStyle/>
          <a:p>
            <a:pPr defTabSz="457154">
              <a:defRPr/>
            </a:pPr>
            <a:r>
              <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步骤一：</a:t>
            </a:r>
          </a:p>
        </p:txBody>
      </p:sp>
      <p:sp>
        <p:nvSpPr>
          <p:cNvPr id="16" name="1"/>
          <p:cNvSpPr txBox="1"/>
          <p:nvPr>
            <p:custDataLst>
              <p:tags r:id="rId2"/>
            </p:custDataLst>
          </p:nvPr>
        </p:nvSpPr>
        <p:spPr>
          <a:xfrm>
            <a:off x="902900" y="2344681"/>
            <a:ext cx="10736921" cy="1200329"/>
          </a:xfrm>
          <a:prstGeom prst="rect">
            <a:avLst/>
          </a:prstGeom>
          <a:noFill/>
          <a:ln>
            <a:noFill/>
          </a:ln>
        </p:spPr>
        <p:txBody>
          <a:bodyPr wrap="square" rtlCol="0">
            <a:spAutoFit/>
          </a:bodyPr>
          <a:lstStyle/>
          <a:p>
            <a:pPr>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mn-lt"/>
              </a:rPr>
              <a:t>以管理员身份运行命令提示符，将</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D:\mysql-8.0.27-winx64\bin</a:t>
            </a:r>
            <a:r>
              <a:rPr lang="zh-CN" altLang="en-US" dirty="0">
                <a:solidFill>
                  <a:srgbClr val="595959"/>
                </a:solidFill>
                <a:latin typeface="微软雅黑" panose="020B0503020204020204" pitchFamily="34" charset="-122"/>
                <a:ea typeface="微软雅黑" panose="020B0503020204020204" pitchFamily="34" charset="-122"/>
                <a:cs typeface="+mn-ea"/>
                <a:sym typeface="+mn-lt"/>
              </a:rPr>
              <a:t>配置到</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PATH</a:t>
            </a:r>
            <a:r>
              <a:rPr lang="zh-CN" altLang="en-US" dirty="0">
                <a:solidFill>
                  <a:srgbClr val="1369B2"/>
                </a:solidFill>
                <a:latin typeface="微软雅黑" panose="020B0503020204020204" pitchFamily="34" charset="-122"/>
                <a:ea typeface="微软雅黑" panose="020B0503020204020204" pitchFamily="34" charset="-122"/>
                <a:cs typeface="+mn-ea"/>
                <a:sym typeface="+mn-lt"/>
              </a:rPr>
              <a:t>环境</a:t>
            </a:r>
            <a:r>
              <a:rPr lang="zh-CN" altLang="en-US" dirty="0">
                <a:solidFill>
                  <a:srgbClr val="1369B3"/>
                </a:solidFill>
                <a:latin typeface="微软雅黑" panose="020B0503020204020204" pitchFamily="34" charset="-122"/>
                <a:ea typeface="微软雅黑" panose="020B0503020204020204" pitchFamily="34" charset="-122"/>
                <a:cs typeface="+mn-ea"/>
                <a:sym typeface="+mn-lt"/>
              </a:rPr>
              <a:t>变量</a:t>
            </a:r>
            <a:r>
              <a:rPr lang="zh-CN" altLang="en-US" dirty="0">
                <a:solidFill>
                  <a:srgbClr val="595959"/>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902901" y="954606"/>
            <a:ext cx="2377574" cy="646331"/>
          </a:xfrm>
          <a:prstGeom prst="rect">
            <a:avLst/>
          </a:prstGeom>
        </p:spPr>
        <p:txBody>
          <a:bodyPr wrap="none">
            <a:spAutoFit/>
          </a:bodyPr>
          <a:lstStyle/>
          <a:p>
            <a:pPr>
              <a:lnSpc>
                <a:spcPct val="150000"/>
              </a:lnSpc>
            </a:pPr>
            <a:r>
              <a:rPr lang="en-US" altLang="zh-CN" dirty="0">
                <a:solidFill>
                  <a:srgbClr val="1369B3"/>
                </a:solidFill>
                <a:latin typeface="微软雅黑" panose="020B0503020204020204" pitchFamily="34" charset="-122"/>
                <a:ea typeface="微软雅黑" panose="020B0503020204020204" pitchFamily="34" charset="-122"/>
                <a:cs typeface="+mn-ea"/>
              </a:rPr>
              <a:t>3. </a:t>
            </a:r>
            <a:r>
              <a:rPr lang="zh-CN" altLang="en-US" dirty="0">
                <a:solidFill>
                  <a:srgbClr val="1369B3"/>
                </a:solidFill>
                <a:latin typeface="微软雅黑" panose="020B0503020204020204" pitchFamily="34" charset="-122"/>
                <a:ea typeface="微软雅黑" panose="020B0503020204020204" pitchFamily="34" charset="-122"/>
                <a:cs typeface="+mn-ea"/>
              </a:rPr>
              <a:t>配置环境变量</a:t>
            </a:r>
            <a:endParaRPr lang="en-US" altLang="zh-CN" dirty="0">
              <a:solidFill>
                <a:srgbClr val="1369B3"/>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682A40E9-6A05-40FE-BE23-B4361275042E}"/>
              </a:ext>
            </a:extLst>
          </p:cNvPr>
          <p:cNvSpPr txBox="1"/>
          <p:nvPr/>
        </p:nvSpPr>
        <p:spPr>
          <a:xfrm>
            <a:off x="2241585" y="3614428"/>
            <a:ext cx="7452830" cy="553998"/>
          </a:xfrm>
          <a:prstGeom prst="rect">
            <a:avLst/>
          </a:prstGeom>
          <a:solidFill>
            <a:srgbClr val="F2F2F2"/>
          </a:solidFill>
        </p:spPr>
        <p:txBody>
          <a:bodyPr wrap="square" rtlCol="0" anchor="ctr">
            <a:spAutoFit/>
          </a:bodyPr>
          <a:lstStyle/>
          <a:p>
            <a:pPr lvl="1">
              <a:lnSpc>
                <a:spcPct val="150000"/>
              </a:lnSpc>
            </a:pPr>
            <a:r>
              <a:rPr lang="en-US" altLang="zh-CN" sz="2000" dirty="0" err="1">
                <a:solidFill>
                  <a:srgbClr val="1369B2"/>
                </a:solidFill>
                <a:latin typeface="微软雅黑" panose="020B0503020204020204" pitchFamily="34" charset="-122"/>
                <a:ea typeface="微软雅黑" panose="020B0503020204020204" pitchFamily="34" charset="-122"/>
                <a:cs typeface="+mn-ea"/>
              </a:rPr>
              <a:t>setx</a:t>
            </a:r>
            <a:r>
              <a:rPr lang="en-US" altLang="zh-CN" sz="2000" dirty="0">
                <a:solidFill>
                  <a:srgbClr val="1369B2"/>
                </a:solidFill>
                <a:latin typeface="微软雅黑" panose="020B0503020204020204" pitchFamily="34" charset="-122"/>
                <a:ea typeface="微软雅黑" panose="020B0503020204020204" pitchFamily="34" charset="-122"/>
                <a:cs typeface="+mn-ea"/>
              </a:rPr>
              <a:t> PATH </a:t>
            </a:r>
            <a:r>
              <a:rPr lang="en-US" altLang="zh-CN" sz="2000" dirty="0">
                <a:solidFill>
                  <a:srgbClr val="595959"/>
                </a:solidFill>
                <a:latin typeface="微软雅黑" panose="020B0503020204020204" pitchFamily="34" charset="-122"/>
                <a:ea typeface="微软雅黑" panose="020B0503020204020204" pitchFamily="34" charset="-122"/>
                <a:cs typeface="+mn-ea"/>
              </a:rPr>
              <a:t>"%PATH%;</a:t>
            </a:r>
            <a:r>
              <a:rPr lang="en-US" altLang="zh-CN" sz="2000" dirty="0">
                <a:solidFill>
                  <a:srgbClr val="1369B2"/>
                </a:solidFill>
                <a:latin typeface="微软雅黑" panose="020B0503020204020204" pitchFamily="34" charset="-122"/>
                <a:ea typeface="微软雅黑" panose="020B0503020204020204" pitchFamily="34" charset="-122"/>
                <a:cs typeface="+mn-ea"/>
              </a:rPr>
              <a:t>D:\mysql-8.0.27-winx64\bin</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en-US" altLang="zh-CN" sz="300" dirty="0">
              <a:solidFill>
                <a:srgbClr val="595959"/>
              </a:solidFill>
              <a:latin typeface="微软雅黑" panose="020B0503020204020204" pitchFamily="34" charset="-122"/>
              <a:ea typeface="微软雅黑" panose="020B0503020204020204" pitchFamily="34" charset="-122"/>
              <a:cs typeface="+mn-ea"/>
            </a:endParaRPr>
          </a:p>
        </p:txBody>
      </p:sp>
      <p:pic>
        <p:nvPicPr>
          <p:cNvPr id="1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806" y="4293890"/>
            <a:ext cx="6946388"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4187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步骤二：</a:t>
            </a:r>
            <a:endPar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6" name="1"/>
          <p:cNvSpPr txBox="1"/>
          <p:nvPr>
            <p:custDataLst>
              <p:tags r:id="rId2"/>
            </p:custDataLst>
          </p:nvPr>
        </p:nvSpPr>
        <p:spPr>
          <a:xfrm>
            <a:off x="902901" y="1746395"/>
            <a:ext cx="10461180" cy="646331"/>
          </a:xfrm>
          <a:prstGeom prst="rect">
            <a:avLst/>
          </a:prstGeom>
          <a:noFill/>
          <a:ln>
            <a:noFill/>
          </a:ln>
        </p:spPr>
        <p:txBody>
          <a:bodyPr wrap="square" rtlCol="0">
            <a:spAutoFit/>
          </a:bodyPr>
          <a:lstStyle/>
          <a:p>
            <a:pPr defTabSz="457154">
              <a:lnSpc>
                <a:spcPct val="150000"/>
              </a:lnSpc>
              <a:defRPr/>
            </a:pPr>
            <a:r>
              <a:rPr lang="zh-CN" altLang="en-US" dirty="0">
                <a:solidFill>
                  <a:srgbClr val="595959"/>
                </a:solidFill>
                <a:latin typeface="微软雅黑" panose="020B0503020204020204" pitchFamily="34" charset="-122"/>
                <a:ea typeface="微软雅黑" panose="020B0503020204020204" pitchFamily="34" charset="-122"/>
                <a:cs typeface="+mn-ea"/>
                <a:sym typeface="+mn-lt"/>
              </a:rPr>
              <a:t>在</a:t>
            </a:r>
            <a:r>
              <a:rPr lang="zh-CN" altLang="en-US" dirty="0">
                <a:solidFill>
                  <a:srgbClr val="1369B2"/>
                </a:solidFill>
                <a:latin typeface="微软雅黑" panose="020B0503020204020204" pitchFamily="34" charset="-122"/>
                <a:ea typeface="微软雅黑" panose="020B0503020204020204" pitchFamily="34" charset="-122"/>
                <a:cs typeface="+mn-ea"/>
                <a:sym typeface="+mn-lt"/>
              </a:rPr>
              <a:t>非</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MySQL</a:t>
            </a:r>
            <a:r>
              <a:rPr lang="zh-CN" altLang="en-US" dirty="0">
                <a:solidFill>
                  <a:srgbClr val="1369B2"/>
                </a:solidFill>
                <a:latin typeface="微软雅黑" panose="020B0503020204020204" pitchFamily="34" charset="-122"/>
                <a:ea typeface="微软雅黑" panose="020B0503020204020204" pitchFamily="34" charset="-122"/>
                <a:cs typeface="+mn-ea"/>
                <a:sym typeface="+mn-lt"/>
              </a:rPr>
              <a:t>安装目录</a:t>
            </a:r>
            <a:r>
              <a:rPr lang="zh-CN" altLang="en-US" dirty="0">
                <a:solidFill>
                  <a:srgbClr val="595959"/>
                </a:solidFill>
                <a:latin typeface="微软雅黑" panose="020B0503020204020204" pitchFamily="34" charset="-122"/>
                <a:ea typeface="微软雅黑" panose="020B0503020204020204" pitchFamily="34" charset="-122"/>
                <a:cs typeface="+mn-ea"/>
                <a:sym typeface="+mn-lt"/>
              </a:rPr>
              <a:t>中使用命令登录</a:t>
            </a:r>
            <a:r>
              <a:rPr lang="en-US" altLang="zh-CN" dirty="0">
                <a:solidFill>
                  <a:srgbClr val="595959"/>
                </a:solidFill>
                <a:latin typeface="微软雅黑" panose="020B0503020204020204" pitchFamily="34" charset="-122"/>
                <a:ea typeface="微软雅黑" panose="020B0503020204020204" pitchFamily="34" charset="-122"/>
                <a:cs typeface="+mn-ea"/>
                <a:sym typeface="+mn-lt"/>
              </a:rPr>
              <a:t>root</a:t>
            </a:r>
            <a:r>
              <a:rPr lang="zh-CN" altLang="en-US" dirty="0">
                <a:solidFill>
                  <a:srgbClr val="595959"/>
                </a:solidFill>
                <a:latin typeface="微软雅黑" panose="020B0503020204020204" pitchFamily="34" charset="-122"/>
                <a:ea typeface="微软雅黑" panose="020B0503020204020204" pitchFamily="34" charset="-122"/>
                <a:cs typeface="+mn-ea"/>
                <a:sym typeface="+mn-lt"/>
              </a:rPr>
              <a:t>用户，</a:t>
            </a:r>
            <a:r>
              <a:rPr lang="zh-CN" altLang="en-US" dirty="0">
                <a:solidFill>
                  <a:srgbClr val="1369B2"/>
                </a:solidFill>
                <a:latin typeface="微软雅黑" panose="020B0503020204020204" pitchFamily="34" charset="-122"/>
                <a:ea typeface="微软雅黑" panose="020B0503020204020204" pitchFamily="34" charset="-122"/>
                <a:cs typeface="+mn-ea"/>
                <a:sym typeface="+mn-lt"/>
              </a:rPr>
              <a:t>验证配置环境是否</a:t>
            </a:r>
            <a:r>
              <a:rPr lang="zh-CN" altLang="en-US" dirty="0" smtClean="0">
                <a:solidFill>
                  <a:srgbClr val="1369B2"/>
                </a:solidFill>
                <a:latin typeface="微软雅黑" panose="020B0503020204020204" pitchFamily="34" charset="-122"/>
                <a:ea typeface="微软雅黑" panose="020B0503020204020204" pitchFamily="34" charset="-122"/>
                <a:cs typeface="+mn-ea"/>
                <a:sym typeface="+mn-lt"/>
              </a:rPr>
              <a:t>成功</a:t>
            </a:r>
            <a:r>
              <a:rPr lang="zh-CN" altLang="en-US" kern="0" dirty="0" smtClean="0">
                <a:solidFill>
                  <a:srgbClr val="595959"/>
                </a:solidFill>
                <a:latin typeface="微软雅黑" panose="020B0503020204020204" pitchFamily="34" charset="-122"/>
                <a:ea typeface="微软雅黑" panose="020B0503020204020204" pitchFamily="34" charset="-122"/>
                <a:cs typeface="+mn-ea"/>
                <a:sym typeface="+mn-lt"/>
              </a:rPr>
              <a:t>：</a:t>
            </a:r>
            <a:endParaRPr lang="zh-CN" altLang="en-US" kern="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9" name="Picture 2" descr="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8862" y="2557405"/>
            <a:ext cx="5911083" cy="3406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927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4" y="3576722"/>
            <a:ext cx="5247793"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lang="en-US" altLang="zh-CN"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客户端的相关命令</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使用这些命令</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操作数据库。</a:t>
            </a:r>
            <a:endParaRPr lang="zh-CN" altLang="en-US" dirty="0">
              <a:solidFill>
                <a:srgbClr val="595959"/>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1.5.6  MySQL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客户端的相关命令</a:t>
            </a:r>
          </a:p>
        </p:txBody>
      </p:sp>
    </p:spTree>
    <p:extLst>
      <p:ext uri="{BB962C8B-B14F-4D97-AF65-F5344CB8AC3E}">
        <p14:creationId xmlns:p14="http://schemas.microsoft.com/office/powerpoint/2010/main" val="2278887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499624"/>
          </a:xfrm>
          <a:prstGeom prst="rect">
            <a:avLst/>
          </a:prstGeom>
          <a:noFill/>
        </p:spPr>
        <p:txBody>
          <a:bodyPr wrap="square">
            <a:spAutoFit/>
          </a:bodyPr>
          <a:lstStyle/>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数据库系统示意图：</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数据库概述</a:t>
            </a:r>
          </a:p>
        </p:txBody>
      </p:sp>
      <p:graphicFrame>
        <p:nvGraphicFramePr>
          <p:cNvPr id="3" name="对象 2"/>
          <p:cNvGraphicFramePr>
            <a:graphicFrameLocks noChangeAspect="1"/>
          </p:cNvGraphicFramePr>
          <p:nvPr>
            <p:extLst>
              <p:ext uri="{D42A27DB-BD31-4B8C-83A1-F6EECF244321}">
                <p14:modId xmlns:p14="http://schemas.microsoft.com/office/powerpoint/2010/main" val="971860295"/>
              </p:ext>
            </p:extLst>
          </p:nvPr>
        </p:nvGraphicFramePr>
        <p:xfrm>
          <a:off x="3502918" y="1629594"/>
          <a:ext cx="4032448" cy="4438819"/>
        </p:xfrm>
        <a:graphic>
          <a:graphicData uri="http://schemas.openxmlformats.org/presentationml/2006/ole">
            <mc:AlternateContent xmlns:mc="http://schemas.openxmlformats.org/markup-compatibility/2006">
              <mc:Choice xmlns:v="urn:schemas-microsoft-com:vml" Requires="v">
                <p:oleObj spid="_x0000_s1103" name="Visio" r:id="rId3" imgW="3397110" imgH="4013302" progId="Visio.Drawing.11">
                  <p:embed/>
                </p:oleObj>
              </mc:Choice>
              <mc:Fallback>
                <p:oleObj name="Visio" r:id="rId3" imgW="3397110" imgH="4013302" progId="Visio.Drawing.11">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2918" y="1629594"/>
                        <a:ext cx="4032448" cy="4438819"/>
                      </a:xfrm>
                      <a:prstGeom prst="rect">
                        <a:avLst/>
                      </a:prstGeom>
                      <a:noFill/>
                    </p:spPr>
                  </p:pic>
                </p:oleObj>
              </mc:Fallback>
            </mc:AlternateContent>
          </a:graphicData>
        </a:graphic>
      </p:graphicFrame>
    </p:spTree>
    <p:extLst>
      <p:ext uri="{BB962C8B-B14F-4D97-AF65-F5344CB8AC3E}">
        <p14:creationId xmlns:p14="http://schemas.microsoft.com/office/powerpoint/2010/main" val="392056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1053530"/>
            <a:ext cx="10297145" cy="553998"/>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登录</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后执行</a:t>
            </a:r>
            <a:r>
              <a:rPr lang="en-US" altLang="zh-CN" sz="2000" dirty="0">
                <a:solidFill>
                  <a:srgbClr val="1369B3"/>
                </a:solidFill>
                <a:latin typeface="微软雅黑" panose="020B0503020204020204" pitchFamily="34" charset="-122"/>
                <a:ea typeface="微软雅黑" panose="020B0503020204020204" pitchFamily="34" charset="-122"/>
                <a:cs typeface="+mn-ea"/>
              </a:rPr>
              <a:t>help</a:t>
            </a:r>
            <a:r>
              <a:rPr lang="zh-CN" altLang="en-US" sz="2000" dirty="0">
                <a:solidFill>
                  <a:srgbClr val="595959"/>
                </a:solidFill>
                <a:latin typeface="微软雅黑" panose="020B0503020204020204" pitchFamily="34" charset="-122"/>
                <a:ea typeface="微软雅黑" panose="020B0503020204020204" pitchFamily="34" charset="-122"/>
                <a:cs typeface="+mn-ea"/>
              </a:rPr>
              <a:t>或者</a:t>
            </a:r>
            <a:r>
              <a:rPr lang="en-US" altLang="zh-CN" sz="2000" dirty="0">
                <a:solidFill>
                  <a:srgbClr val="1369B3"/>
                </a:solidFill>
                <a:latin typeface="微软雅黑" panose="020B0503020204020204" pitchFamily="34" charset="-122"/>
                <a:ea typeface="微软雅黑" panose="020B0503020204020204" pitchFamily="34" charset="-122"/>
                <a:cs typeface="+mn-ea"/>
              </a:rPr>
              <a:t>\h</a:t>
            </a:r>
            <a:r>
              <a:rPr lang="zh-CN" altLang="en-US" sz="2000" dirty="0">
                <a:solidFill>
                  <a:srgbClr val="1369B3"/>
                </a:solidFill>
                <a:latin typeface="微软雅黑" panose="020B0503020204020204" pitchFamily="34" charset="-122"/>
                <a:ea typeface="微软雅黑" panose="020B0503020204020204" pitchFamily="34" charset="-122"/>
                <a:cs typeface="+mn-ea"/>
              </a:rPr>
              <a:t>命令</a:t>
            </a:r>
            <a:r>
              <a:rPr lang="zh-CN" altLang="en-US" sz="2000" dirty="0">
                <a:solidFill>
                  <a:srgbClr val="595959"/>
                </a:solidFill>
                <a:latin typeface="微软雅黑" panose="020B0503020204020204" pitchFamily="34" charset="-122"/>
                <a:ea typeface="微软雅黑" panose="020B0503020204020204" pitchFamily="34" charset="-122"/>
                <a:cs typeface="+mn-ea"/>
              </a:rPr>
              <a:t>可以获得客户端相关的帮助信息。</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6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38" y="1629594"/>
            <a:ext cx="6264696" cy="468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a:extLst>
              <a:ext uri="{FF2B5EF4-FFF2-40B4-BE49-F238E27FC236}">
                <a16:creationId xmlns:a16="http://schemas.microsoft.com/office/drawing/2014/main" id="{626266B0-536E-4C1B-B149-BE9AB350E114}"/>
              </a:ext>
            </a:extLst>
          </p:cNvPr>
          <p:cNvSpPr/>
          <p:nvPr/>
        </p:nvSpPr>
        <p:spPr>
          <a:xfrm>
            <a:off x="3646934" y="3100120"/>
            <a:ext cx="5184576" cy="24179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28" name="直接箭头连接符 27">
            <a:extLst>
              <a:ext uri="{FF2B5EF4-FFF2-40B4-BE49-F238E27FC236}">
                <a16:creationId xmlns:a16="http://schemas.microsoft.com/office/drawing/2014/main" id="{9C79D9B9-7368-4F0A-BA5E-AE9CA6A52554}"/>
              </a:ext>
            </a:extLst>
          </p:cNvPr>
          <p:cNvCxnSpPr/>
          <p:nvPr/>
        </p:nvCxnSpPr>
        <p:spPr>
          <a:xfrm flipH="1">
            <a:off x="1540916" y="4293890"/>
            <a:ext cx="122413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6896FD21-036C-4182-A984-5960C36FED98}"/>
              </a:ext>
            </a:extLst>
          </p:cNvPr>
          <p:cNvSpPr txBox="1"/>
          <p:nvPr/>
        </p:nvSpPr>
        <p:spPr>
          <a:xfrm>
            <a:off x="190550" y="4093835"/>
            <a:ext cx="1512167" cy="400110"/>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命令的名称</a:t>
            </a:r>
          </a:p>
        </p:txBody>
      </p:sp>
      <p:sp>
        <p:nvSpPr>
          <p:cNvPr id="31" name="矩形 30">
            <a:extLst>
              <a:ext uri="{FF2B5EF4-FFF2-40B4-BE49-F238E27FC236}">
                <a16:creationId xmlns:a16="http://schemas.microsoft.com/office/drawing/2014/main" id="{1822BE3F-133A-4568-A7EF-BB2F87981131}"/>
              </a:ext>
            </a:extLst>
          </p:cNvPr>
          <p:cNvSpPr/>
          <p:nvPr/>
        </p:nvSpPr>
        <p:spPr>
          <a:xfrm rot="5400000">
            <a:off x="1822602" y="4053736"/>
            <a:ext cx="2478750" cy="593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4" name="文本框 33">
            <a:extLst>
              <a:ext uri="{FF2B5EF4-FFF2-40B4-BE49-F238E27FC236}">
                <a16:creationId xmlns:a16="http://schemas.microsoft.com/office/drawing/2014/main" id="{2085B69E-8CF4-4815-A173-FD8F4FB42BB8}"/>
              </a:ext>
            </a:extLst>
          </p:cNvPr>
          <p:cNvSpPr txBox="1"/>
          <p:nvPr/>
        </p:nvSpPr>
        <p:spPr>
          <a:xfrm>
            <a:off x="2854846" y="2254773"/>
            <a:ext cx="2088232" cy="400110"/>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命令的简写方式</a:t>
            </a:r>
          </a:p>
        </p:txBody>
      </p:sp>
      <p:sp>
        <p:nvSpPr>
          <p:cNvPr id="13" name="矩形 12">
            <a:extLst>
              <a:ext uri="{FF2B5EF4-FFF2-40B4-BE49-F238E27FC236}">
                <a16:creationId xmlns:a16="http://schemas.microsoft.com/office/drawing/2014/main" id="{1822BE3F-133A-4568-A7EF-BB2F87981131}"/>
              </a:ext>
            </a:extLst>
          </p:cNvPr>
          <p:cNvSpPr/>
          <p:nvPr/>
        </p:nvSpPr>
        <p:spPr>
          <a:xfrm rot="5400000">
            <a:off x="2236433" y="4240376"/>
            <a:ext cx="2478750" cy="1982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3" name="直接箭头连接符 2"/>
          <p:cNvCxnSpPr/>
          <p:nvPr/>
        </p:nvCxnSpPr>
        <p:spPr>
          <a:xfrm flipV="1">
            <a:off x="3502918" y="2637706"/>
            <a:ext cx="0" cy="46241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 name="直接箭头连接符 4"/>
          <p:cNvCxnSpPr/>
          <p:nvPr/>
        </p:nvCxnSpPr>
        <p:spPr>
          <a:xfrm>
            <a:off x="8831510" y="4293890"/>
            <a:ext cx="79208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6896FD21-036C-4182-A984-5960C36FED98}"/>
              </a:ext>
            </a:extLst>
          </p:cNvPr>
          <p:cNvSpPr txBox="1"/>
          <p:nvPr/>
        </p:nvSpPr>
        <p:spPr>
          <a:xfrm>
            <a:off x="9623598" y="4093835"/>
            <a:ext cx="2016224" cy="400110"/>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命令的功能说明</a:t>
            </a:r>
          </a:p>
        </p:txBody>
      </p:sp>
      <p:sp>
        <p:nvSpPr>
          <p:cNvPr id="19"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1.5.6  MySQL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客户端的相关命令</a:t>
            </a:r>
          </a:p>
        </p:txBody>
      </p:sp>
      <p:sp>
        <p:nvSpPr>
          <p:cNvPr id="20" name="矩形 19">
            <a:extLst>
              <a:ext uri="{FF2B5EF4-FFF2-40B4-BE49-F238E27FC236}">
                <a16:creationId xmlns:a16="http://schemas.microsoft.com/office/drawing/2014/main" id="{626266B0-536E-4C1B-B149-BE9AB350E114}"/>
              </a:ext>
            </a:extLst>
          </p:cNvPr>
          <p:cNvSpPr/>
          <p:nvPr/>
        </p:nvSpPr>
        <p:spPr>
          <a:xfrm>
            <a:off x="2768724" y="5806046"/>
            <a:ext cx="2534394" cy="2733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21" name="直接箭头连接符 20"/>
          <p:cNvCxnSpPr/>
          <p:nvPr/>
        </p:nvCxnSpPr>
        <p:spPr>
          <a:xfrm>
            <a:off x="5303118" y="5963263"/>
            <a:ext cx="79208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文本框 21">
            <a:extLst>
              <a:ext uri="{FF2B5EF4-FFF2-40B4-BE49-F238E27FC236}">
                <a16:creationId xmlns:a16="http://schemas.microsoft.com/office/drawing/2014/main" id="{6896FD21-036C-4182-A984-5960C36FED98}"/>
              </a:ext>
            </a:extLst>
          </p:cNvPr>
          <p:cNvSpPr txBox="1"/>
          <p:nvPr/>
        </p:nvSpPr>
        <p:spPr>
          <a:xfrm>
            <a:off x="6095206" y="5680127"/>
            <a:ext cx="3384376" cy="707886"/>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执行</a:t>
            </a:r>
            <a:r>
              <a:rPr lang="en-US" altLang="zh-CN" sz="2000" dirty="0">
                <a:solidFill>
                  <a:srgbClr val="FF0000"/>
                </a:solidFill>
                <a:latin typeface="微软雅黑" panose="020B0503020204020204" pitchFamily="34" charset="-122"/>
                <a:ea typeface="微软雅黑" panose="020B0503020204020204" pitchFamily="34" charset="-122"/>
              </a:rPr>
              <a:t>help contents</a:t>
            </a:r>
            <a:r>
              <a:rPr lang="zh-CN" altLang="en-US" sz="2000" dirty="0">
                <a:solidFill>
                  <a:srgbClr val="FF0000"/>
                </a:solidFill>
                <a:latin typeface="微软雅黑" panose="020B0503020204020204" pitchFamily="34" charset="-122"/>
                <a:ea typeface="微软雅黑" panose="020B0503020204020204" pitchFamily="34" charset="-122"/>
              </a:rPr>
              <a:t>命令获取</a:t>
            </a:r>
            <a:r>
              <a:rPr lang="en-US" altLang="zh-CN" sz="2000" dirty="0">
                <a:solidFill>
                  <a:srgbClr val="FF0000"/>
                </a:solidFill>
                <a:latin typeface="微软雅黑" panose="020B0503020204020204" pitchFamily="34" charset="-122"/>
                <a:ea typeface="微软雅黑" panose="020B0503020204020204" pitchFamily="34" charset="-122"/>
              </a:rPr>
              <a:t>MySQL</a:t>
            </a:r>
            <a:r>
              <a:rPr lang="zh-CN" altLang="en-US" sz="2000" dirty="0">
                <a:solidFill>
                  <a:srgbClr val="FF0000"/>
                </a:solidFill>
                <a:latin typeface="微软雅黑" panose="020B0503020204020204" pitchFamily="34" charset="-122"/>
                <a:ea typeface="微软雅黑" panose="020B0503020204020204" pitchFamily="34" charset="-122"/>
              </a:rPr>
              <a:t>服务端的帮助信息</a:t>
            </a:r>
          </a:p>
        </p:txBody>
      </p:sp>
    </p:spTree>
    <p:extLst>
      <p:ext uri="{BB962C8B-B14F-4D97-AF65-F5344CB8AC3E}">
        <p14:creationId xmlns:p14="http://schemas.microsoft.com/office/powerpoint/2010/main" val="136120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93BFF7B-AEBF-4E53-9403-E259188D00E6}"/>
              </a:ext>
            </a:extLst>
          </p:cNvPr>
          <p:cNvSpPr txBox="1"/>
          <p:nvPr/>
        </p:nvSpPr>
        <p:spPr>
          <a:xfrm>
            <a:off x="1054645" y="1053530"/>
            <a:ext cx="10297145" cy="553998"/>
          </a:xfrm>
          <a:prstGeom prst="rect">
            <a:avLst/>
          </a:prstGeom>
          <a:noFill/>
        </p:spPr>
        <p:txBody>
          <a:bodyPr wrap="square">
            <a:spAutoFit/>
          </a:bodyPr>
          <a:lstStyle/>
          <a:p>
            <a:pPr>
              <a:lnSpc>
                <a:spcPct val="150000"/>
              </a:lnSpc>
            </a:pPr>
            <a:r>
              <a:rPr lang="en-US" altLang="zh-CN" sz="2000" dirty="0" smtClean="0">
                <a:solidFill>
                  <a:srgbClr val="595959"/>
                </a:solidFill>
                <a:latin typeface="微软雅黑" panose="020B0503020204020204" pitchFamily="34" charset="-122"/>
                <a:ea typeface="微软雅黑" panose="020B0503020204020204" pitchFamily="34" charset="-122"/>
                <a:cs typeface="+mn-ea"/>
              </a:rPr>
              <a:t>MySQL</a:t>
            </a:r>
            <a:r>
              <a:rPr lang="zh-CN" altLang="en-US" sz="2000" dirty="0" smtClean="0">
                <a:solidFill>
                  <a:srgbClr val="1369B2"/>
                </a:solidFill>
                <a:latin typeface="微软雅黑" panose="020B0503020204020204" pitchFamily="34" charset="-122"/>
                <a:ea typeface="微软雅黑" panose="020B0503020204020204" pitchFamily="34" charset="-122"/>
                <a:cs typeface="+mn-ea"/>
              </a:rPr>
              <a:t>常用</a:t>
            </a:r>
            <a:r>
              <a:rPr lang="zh-CN" altLang="en-US" sz="2000" dirty="0">
                <a:solidFill>
                  <a:srgbClr val="1369B2"/>
                </a:solidFill>
                <a:latin typeface="微软雅黑" panose="020B0503020204020204" pitchFamily="34" charset="-122"/>
                <a:ea typeface="微软雅黑" panose="020B0503020204020204" pitchFamily="34" charset="-122"/>
                <a:cs typeface="+mn-ea"/>
              </a:rPr>
              <a:t>命令</a:t>
            </a:r>
            <a:r>
              <a:rPr lang="zh-CN" altLang="en-US" sz="2000" dirty="0">
                <a:solidFill>
                  <a:srgbClr val="595959"/>
                </a:solidFill>
                <a:latin typeface="微软雅黑" panose="020B0503020204020204" pitchFamily="34" charset="-122"/>
                <a:ea typeface="微软雅黑" panose="020B0503020204020204" pitchFamily="34" charset="-122"/>
                <a:cs typeface="+mn-ea"/>
              </a:rPr>
              <a:t>的</a:t>
            </a:r>
            <a:r>
              <a:rPr lang="zh-CN" altLang="en-US" sz="2000" dirty="0">
                <a:solidFill>
                  <a:srgbClr val="1369B2"/>
                </a:solidFill>
                <a:latin typeface="微软雅黑" panose="020B0503020204020204" pitchFamily="34" charset="-122"/>
                <a:ea typeface="微软雅黑" panose="020B0503020204020204" pitchFamily="34" charset="-122"/>
                <a:cs typeface="+mn-ea"/>
              </a:rPr>
              <a:t>简写方式</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2"/>
                </a:solidFill>
                <a:latin typeface="微软雅黑" panose="020B0503020204020204" pitchFamily="34" charset="-122"/>
                <a:ea typeface="微软雅黑" panose="020B0503020204020204" pitchFamily="34" charset="-122"/>
                <a:cs typeface="+mn-ea"/>
              </a:rPr>
              <a:t>含义：</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7"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1.5.6  MySQL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客户端的相关命令</a:t>
            </a:r>
          </a:p>
        </p:txBody>
      </p:sp>
      <p:graphicFrame>
        <p:nvGraphicFramePr>
          <p:cNvPr id="8" name="表格 7"/>
          <p:cNvGraphicFramePr>
            <a:graphicFrameLocks noGrp="1"/>
          </p:cNvGraphicFramePr>
          <p:nvPr>
            <p:extLst>
              <p:ext uri="{D42A27DB-BD31-4B8C-83A1-F6EECF244321}">
                <p14:modId xmlns:p14="http://schemas.microsoft.com/office/powerpoint/2010/main" val="3947561435"/>
              </p:ext>
            </p:extLst>
          </p:nvPr>
        </p:nvGraphicFramePr>
        <p:xfrm>
          <a:off x="1378681" y="1629594"/>
          <a:ext cx="9649072" cy="3940496"/>
        </p:xfrm>
        <a:graphic>
          <a:graphicData uri="http://schemas.openxmlformats.org/drawingml/2006/table">
            <a:tbl>
              <a:tblPr>
                <a:tableStyleId>{7DF18680-E054-41AD-8BC1-D1AEF772440D}</a:tableStyleId>
              </a:tblPr>
              <a:tblGrid>
                <a:gridCol w="1800122">
                  <a:extLst>
                    <a:ext uri="{9D8B030D-6E8A-4147-A177-3AD203B41FA5}">
                      <a16:colId xmlns:a16="http://schemas.microsoft.com/office/drawing/2014/main" val="20000"/>
                    </a:ext>
                  </a:extLst>
                </a:gridCol>
                <a:gridCol w="2291065">
                  <a:extLst>
                    <a:ext uri="{9D8B030D-6E8A-4147-A177-3AD203B41FA5}">
                      <a16:colId xmlns:a16="http://schemas.microsoft.com/office/drawing/2014/main" val="20001"/>
                    </a:ext>
                  </a:extLst>
                </a:gridCol>
                <a:gridCol w="5557885">
                  <a:extLst>
                    <a:ext uri="{9D8B030D-6E8A-4147-A177-3AD203B41FA5}">
                      <a16:colId xmlns:a16="http://schemas.microsoft.com/office/drawing/2014/main" val="2650152503"/>
                    </a:ext>
                  </a:extLst>
                </a:gridCol>
              </a:tblGrid>
              <a:tr h="492562">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mn-cs"/>
                        </a:rPr>
                        <a:t>命令</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rPr>
                        <a:t>简写方式</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rPr>
                        <a:t>含义</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extLst>
                  <a:ext uri="{0D108BD9-81ED-4DB2-BD59-A6C34878D82A}">
                    <a16:rowId xmlns:a16="http://schemas.microsoft.com/office/drawing/2014/main" val="10000"/>
                  </a:ext>
                </a:extLst>
              </a:tr>
              <a:tr h="492562">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显示帮助信息</a:t>
                      </a:r>
                    </a:p>
                  </a:txBody>
                  <a:tcPr marL="68580" marR="68580" marT="0" marB="0" anchor="ctr">
                    <a:solidFill>
                      <a:srgbClr val="F2F2F2"/>
                    </a:solidFill>
                  </a:tcPr>
                </a:tc>
                <a:extLst>
                  <a:ext uri="{0D108BD9-81ED-4DB2-BD59-A6C34878D82A}">
                    <a16:rowId xmlns:a16="http://schemas.microsoft.com/office/drawing/2014/main" val="10002"/>
                  </a:ext>
                </a:extLst>
              </a:tr>
              <a:tr h="492562">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clear</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\c</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清除当前输入语句</a:t>
                      </a:r>
                    </a:p>
                  </a:txBody>
                  <a:tcPr marL="68580" marR="68580" marT="0" marB="0" anchor="ctr">
                    <a:solidFill>
                      <a:srgbClr val="F2F2F2"/>
                    </a:solidFill>
                  </a:tcPr>
                </a:tc>
                <a:extLst>
                  <a:ext uri="{0D108BD9-81ED-4DB2-BD59-A6C34878D82A}">
                    <a16:rowId xmlns:a16="http://schemas.microsoft.com/office/drawing/2014/main" val="10003"/>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connect</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\r</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连接到服务器，可选参数为数据库和主机</a:t>
                      </a:r>
                    </a:p>
                  </a:txBody>
                  <a:tcPr marL="68580" marR="68580" marT="0" marB="0" anchor="ctr">
                    <a:solidFill>
                      <a:srgbClr val="F2F2F2"/>
                    </a:solidFill>
                  </a:tcPr>
                </a:tc>
                <a:extLst>
                  <a:ext uri="{0D108BD9-81ED-4DB2-BD59-A6C34878D82A}">
                    <a16:rowId xmlns:a16="http://schemas.microsoft.com/office/drawing/2014/main" val="3978385456"/>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delimiter</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\d</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设置语句分隔符</a:t>
                      </a:r>
                    </a:p>
                  </a:txBody>
                  <a:tcPr marL="68580" marR="68580" marT="0" marB="0" anchor="ctr">
                    <a:solidFill>
                      <a:srgbClr val="F2F2F2"/>
                    </a:solidFill>
                  </a:tcPr>
                </a:tc>
                <a:extLst>
                  <a:ext uri="{0D108BD9-81ED-4DB2-BD59-A6C34878D82A}">
                    <a16:rowId xmlns:a16="http://schemas.microsoft.com/office/drawing/2014/main" val="4094680459"/>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ego</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\G</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向</a:t>
                      </a:r>
                      <a:r>
                        <a:rPr lang="en-US" sz="2000" b="0" kern="100" dirty="0">
                          <a:solidFill>
                            <a:srgbClr val="595959"/>
                          </a:solidFill>
                          <a:effectLst/>
                          <a:latin typeface="微软雅黑" panose="020B0503020204020204" pitchFamily="34" charset="-122"/>
                          <a:ea typeface="微软雅黑" panose="020B0503020204020204" pitchFamily="34" charset="-122"/>
                          <a:cs typeface="+mn-cs"/>
                        </a:rPr>
                        <a:t>MySQL</a:t>
                      </a:r>
                      <a:r>
                        <a:rPr lang="zh-CN" sz="2000" b="0" kern="100" dirty="0">
                          <a:solidFill>
                            <a:srgbClr val="595959"/>
                          </a:solidFill>
                          <a:effectLst/>
                          <a:latin typeface="微软雅黑" panose="020B0503020204020204" pitchFamily="34" charset="-122"/>
                          <a:ea typeface="微软雅黑" panose="020B0503020204020204" pitchFamily="34" charset="-122"/>
                          <a:cs typeface="+mn-cs"/>
                        </a:rPr>
                        <a:t>服务器发送命令，并显示结果</a:t>
                      </a:r>
                    </a:p>
                  </a:txBody>
                  <a:tcPr marL="68580" marR="68580" marT="0" marB="0" anchor="ctr">
                    <a:solidFill>
                      <a:srgbClr val="F2F2F2"/>
                    </a:solidFill>
                  </a:tcPr>
                </a:tc>
                <a:extLst>
                  <a:ext uri="{0D108BD9-81ED-4DB2-BD59-A6C34878D82A}">
                    <a16:rowId xmlns:a16="http://schemas.microsoft.com/office/drawing/2014/main" val="2043509260"/>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exit</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\q</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退出</a:t>
                      </a:r>
                      <a:r>
                        <a:rPr lang="en-US" sz="2000" b="0" kern="100" dirty="0">
                          <a:solidFill>
                            <a:srgbClr val="595959"/>
                          </a:solidFill>
                          <a:effectLst/>
                          <a:latin typeface="微软雅黑" panose="020B0503020204020204" pitchFamily="34" charset="-122"/>
                          <a:ea typeface="微软雅黑" panose="020B0503020204020204" pitchFamily="34" charset="-122"/>
                          <a:cs typeface="+mn-cs"/>
                        </a:rPr>
                        <a:t>MySQL</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extLst>
                  <a:ext uri="{0D108BD9-81ED-4DB2-BD59-A6C34878D82A}">
                    <a16:rowId xmlns:a16="http://schemas.microsoft.com/office/drawing/2014/main" val="3613243485"/>
                  </a:ext>
                </a:extLst>
              </a:tr>
              <a:tr h="492562">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go</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\g</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向</a:t>
                      </a:r>
                      <a:r>
                        <a:rPr lang="en-US" sz="2000" b="0" kern="100" dirty="0">
                          <a:solidFill>
                            <a:srgbClr val="595959"/>
                          </a:solidFill>
                          <a:effectLst/>
                          <a:latin typeface="微软雅黑" panose="020B0503020204020204" pitchFamily="34" charset="-122"/>
                          <a:ea typeface="微软雅黑" panose="020B0503020204020204" pitchFamily="34" charset="-122"/>
                          <a:cs typeface="+mn-cs"/>
                        </a:rPr>
                        <a:t>MySQL</a:t>
                      </a:r>
                      <a:r>
                        <a:rPr lang="zh-CN" sz="2000" b="0" kern="100" dirty="0">
                          <a:solidFill>
                            <a:srgbClr val="595959"/>
                          </a:solidFill>
                          <a:effectLst/>
                          <a:latin typeface="微软雅黑" panose="020B0503020204020204" pitchFamily="34" charset="-122"/>
                          <a:ea typeface="微软雅黑" panose="020B0503020204020204" pitchFamily="34" charset="-122"/>
                          <a:cs typeface="+mn-cs"/>
                        </a:rPr>
                        <a:t>服务器发送命令</a:t>
                      </a:r>
                    </a:p>
                  </a:txBody>
                  <a:tcPr marL="68580" marR="68580" marT="0" marB="0" anchor="ctr">
                    <a:solidFill>
                      <a:srgbClr val="F2F2F2"/>
                    </a:solidFill>
                  </a:tcPr>
                </a:tc>
                <a:extLst>
                  <a:ext uri="{0D108BD9-81ED-4DB2-BD59-A6C34878D82A}">
                    <a16:rowId xmlns:a16="http://schemas.microsoft.com/office/drawing/2014/main" val="205057691"/>
                  </a:ext>
                </a:extLst>
              </a:tr>
            </a:tbl>
          </a:graphicData>
        </a:graphic>
      </p:graphicFrame>
      <p:sp>
        <p:nvSpPr>
          <p:cNvPr id="2" name="文本框 1"/>
          <p:cNvSpPr txBox="1"/>
          <p:nvPr/>
        </p:nvSpPr>
        <p:spPr>
          <a:xfrm>
            <a:off x="10991750" y="5231536"/>
            <a:ext cx="720080" cy="338554"/>
          </a:xfrm>
          <a:prstGeom prst="rect">
            <a:avLst/>
          </a:prstGeom>
          <a:noFill/>
        </p:spPr>
        <p:txBody>
          <a:bodyPr wrap="square" rtlCol="0">
            <a:spAutoFit/>
          </a:bodyPr>
          <a:lstStyle/>
          <a:p>
            <a:r>
              <a:rPr lang="en-US" altLang="zh-CN" sz="1600" dirty="0">
                <a:solidFill>
                  <a:srgbClr val="1369B3"/>
                </a:solidFill>
                <a:latin typeface="微软雅黑" panose="020B0503020204020204" pitchFamily="34" charset="-122"/>
                <a:ea typeface="微软雅黑" panose="020B0503020204020204" pitchFamily="34" charset="-122"/>
              </a:rPr>
              <a:t>1/3</a:t>
            </a:r>
            <a:endParaRPr lang="zh-CN" altLang="en-US" sz="1600" dirty="0">
              <a:solidFill>
                <a:srgbClr val="1369B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9106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1.5.6  MySQL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客户端的相关命令</a:t>
            </a:r>
          </a:p>
        </p:txBody>
      </p:sp>
      <p:graphicFrame>
        <p:nvGraphicFramePr>
          <p:cNvPr id="8" name="表格 7"/>
          <p:cNvGraphicFramePr>
            <a:graphicFrameLocks noGrp="1"/>
          </p:cNvGraphicFramePr>
          <p:nvPr>
            <p:extLst>
              <p:ext uri="{D42A27DB-BD31-4B8C-83A1-F6EECF244321}">
                <p14:modId xmlns:p14="http://schemas.microsoft.com/office/powerpoint/2010/main" val="1867892535"/>
              </p:ext>
            </p:extLst>
          </p:nvPr>
        </p:nvGraphicFramePr>
        <p:xfrm>
          <a:off x="1702718" y="1629594"/>
          <a:ext cx="8491549" cy="3940496"/>
        </p:xfrm>
        <a:graphic>
          <a:graphicData uri="http://schemas.openxmlformats.org/drawingml/2006/table">
            <a:tbl>
              <a:tblPr>
                <a:tableStyleId>{7DF18680-E054-41AD-8BC1-D1AEF772440D}</a:tableStyleId>
              </a:tblPr>
              <a:tblGrid>
                <a:gridCol w="1584176">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gridCol w="4891149">
                  <a:extLst>
                    <a:ext uri="{9D8B030D-6E8A-4147-A177-3AD203B41FA5}">
                      <a16:colId xmlns:a16="http://schemas.microsoft.com/office/drawing/2014/main" val="2650152503"/>
                    </a:ext>
                  </a:extLst>
                </a:gridCol>
              </a:tblGrid>
              <a:tr h="492562">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mn-cs"/>
                        </a:rPr>
                        <a:t>命令</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rPr>
                        <a:t>简写方式</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rPr>
                        <a:t>含义</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extLst>
                  <a:ext uri="{0D108BD9-81ED-4DB2-BD59-A6C34878D82A}">
                    <a16:rowId xmlns:a16="http://schemas.microsoft.com/office/drawing/2014/main" val="10000"/>
                  </a:ext>
                </a:extLst>
              </a:tr>
              <a:tr h="492562">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help</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\h</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a:solidFill>
                            <a:srgbClr val="595959"/>
                          </a:solidFill>
                          <a:effectLst/>
                          <a:latin typeface="微软雅黑" panose="020B0503020204020204" pitchFamily="34" charset="-122"/>
                          <a:ea typeface="微软雅黑" panose="020B0503020204020204" pitchFamily="34" charset="-122"/>
                          <a:cs typeface="+mn-cs"/>
                        </a:rPr>
                        <a:t>显示帮助信息</a:t>
                      </a:r>
                    </a:p>
                  </a:txBody>
                  <a:tcPr marL="68580" marR="68580" marT="0" marB="0" anchor="ctr">
                    <a:solidFill>
                      <a:srgbClr val="F2F2F2"/>
                    </a:solidFill>
                  </a:tcPr>
                </a:tc>
                <a:extLst>
                  <a:ext uri="{0D108BD9-81ED-4DB2-BD59-A6C34878D82A}">
                    <a16:rowId xmlns:a16="http://schemas.microsoft.com/office/drawing/2014/main" val="10002"/>
                  </a:ext>
                </a:extLst>
              </a:tr>
              <a:tr h="492562">
                <a:tc>
                  <a:txBody>
                    <a:bodyPr/>
                    <a:lstStyle/>
                    <a:p>
                      <a:pPr indent="266700" algn="ctr">
                        <a:spcAft>
                          <a:spcPts val="0"/>
                        </a:spcAft>
                      </a:pPr>
                      <a:r>
                        <a:rPr lang="en-US" sz="2000" b="0" kern="100" dirty="0" err="1">
                          <a:solidFill>
                            <a:srgbClr val="595959"/>
                          </a:solidFill>
                          <a:effectLst/>
                          <a:latin typeface="微软雅黑" panose="020B0503020204020204" pitchFamily="34" charset="-122"/>
                          <a:ea typeface="微软雅黑" panose="020B0503020204020204" pitchFamily="34" charset="-122"/>
                          <a:cs typeface="+mn-cs"/>
                        </a:rPr>
                        <a:t>notee</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\t</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spcAft>
                          <a:spcPts val="0"/>
                        </a:spcAft>
                      </a:pPr>
                      <a:r>
                        <a:rPr lang="zh-CN" sz="2000" b="0" kern="100">
                          <a:solidFill>
                            <a:srgbClr val="595959"/>
                          </a:solidFill>
                          <a:effectLst/>
                          <a:latin typeface="微软雅黑" panose="020B0503020204020204" pitchFamily="34" charset="-122"/>
                          <a:ea typeface="微软雅黑" panose="020B0503020204020204" pitchFamily="34" charset="-122"/>
                          <a:cs typeface="+mn-cs"/>
                        </a:rPr>
                        <a:t>关闭日志记录</a:t>
                      </a:r>
                    </a:p>
                  </a:txBody>
                  <a:tcPr marL="68580" marR="68580" marT="0" marB="0" anchor="ctr">
                    <a:solidFill>
                      <a:srgbClr val="F2F2F2"/>
                    </a:solidFill>
                  </a:tcPr>
                </a:tc>
                <a:extLst>
                  <a:ext uri="{0D108BD9-81ED-4DB2-BD59-A6C34878D82A}">
                    <a16:rowId xmlns:a16="http://schemas.microsoft.com/office/drawing/2014/main" val="10003"/>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print</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\p</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a:solidFill>
                            <a:srgbClr val="595959"/>
                          </a:solidFill>
                          <a:effectLst/>
                          <a:latin typeface="微软雅黑" panose="020B0503020204020204" pitchFamily="34" charset="-122"/>
                          <a:ea typeface="微软雅黑" panose="020B0503020204020204" pitchFamily="34" charset="-122"/>
                          <a:cs typeface="+mn-cs"/>
                        </a:rPr>
                        <a:t>输出当前命令</a:t>
                      </a:r>
                    </a:p>
                  </a:txBody>
                  <a:tcPr marL="68580" marR="68580" marT="0" marB="0" anchor="ctr">
                    <a:solidFill>
                      <a:srgbClr val="F2F2F2"/>
                    </a:solidFill>
                  </a:tcPr>
                </a:tc>
                <a:extLst>
                  <a:ext uri="{0D108BD9-81ED-4DB2-BD59-A6C34878D82A}">
                    <a16:rowId xmlns:a16="http://schemas.microsoft.com/office/drawing/2014/main" val="3978385456"/>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prompt</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\R</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改变</a:t>
                      </a:r>
                      <a:r>
                        <a:rPr lang="en-US" sz="2000" b="0" kern="100" dirty="0">
                          <a:solidFill>
                            <a:srgbClr val="595959"/>
                          </a:solidFill>
                          <a:effectLst/>
                          <a:latin typeface="微软雅黑" panose="020B0503020204020204" pitchFamily="34" charset="-122"/>
                          <a:ea typeface="微软雅黑" panose="020B0503020204020204" pitchFamily="34" charset="-122"/>
                          <a:cs typeface="+mn-cs"/>
                        </a:rPr>
                        <a:t>MySQL</a:t>
                      </a:r>
                      <a:r>
                        <a:rPr lang="zh-CN" sz="2000" b="0" kern="100" dirty="0">
                          <a:solidFill>
                            <a:srgbClr val="595959"/>
                          </a:solidFill>
                          <a:effectLst/>
                          <a:latin typeface="微软雅黑" panose="020B0503020204020204" pitchFamily="34" charset="-122"/>
                          <a:ea typeface="微软雅黑" panose="020B0503020204020204" pitchFamily="34" charset="-122"/>
                          <a:cs typeface="+mn-cs"/>
                        </a:rPr>
                        <a:t>提示信息</a:t>
                      </a:r>
                    </a:p>
                  </a:txBody>
                  <a:tcPr marL="68580" marR="68580" marT="0" marB="0" anchor="ctr">
                    <a:solidFill>
                      <a:srgbClr val="F2F2F2"/>
                    </a:solidFill>
                  </a:tcPr>
                </a:tc>
                <a:extLst>
                  <a:ext uri="{0D108BD9-81ED-4DB2-BD59-A6C34878D82A}">
                    <a16:rowId xmlns:a16="http://schemas.microsoft.com/office/drawing/2014/main" val="4094680459"/>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quit</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\q</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退出</a:t>
                      </a:r>
                      <a:r>
                        <a:rPr lang="en-US" sz="2000" b="0" kern="100" dirty="0">
                          <a:solidFill>
                            <a:srgbClr val="595959"/>
                          </a:solidFill>
                          <a:effectLst/>
                          <a:latin typeface="微软雅黑" panose="020B0503020204020204" pitchFamily="34" charset="-122"/>
                          <a:ea typeface="微软雅黑" panose="020B0503020204020204" pitchFamily="34" charset="-122"/>
                          <a:cs typeface="+mn-cs"/>
                        </a:rPr>
                        <a:t>MySQL</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extLst>
                  <a:ext uri="{0D108BD9-81ED-4DB2-BD59-A6C34878D82A}">
                    <a16:rowId xmlns:a16="http://schemas.microsoft.com/office/drawing/2014/main" val="2043509260"/>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rehash</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用于表名及字段自动补全</a:t>
                      </a:r>
                    </a:p>
                  </a:txBody>
                  <a:tcPr marL="68580" marR="68580" marT="0" marB="0" anchor="ctr">
                    <a:solidFill>
                      <a:srgbClr val="F2F2F2"/>
                    </a:solidFill>
                  </a:tcPr>
                </a:tc>
                <a:extLst>
                  <a:ext uri="{0D108BD9-81ED-4DB2-BD59-A6C34878D82A}">
                    <a16:rowId xmlns:a16="http://schemas.microsoft.com/office/drawing/2014/main" val="3613243485"/>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source</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执行系统上的</a:t>
                      </a:r>
                      <a:r>
                        <a:rPr lang="en-US" sz="2000" b="0" kern="100" dirty="0">
                          <a:solidFill>
                            <a:srgbClr val="595959"/>
                          </a:solidFill>
                          <a:effectLst/>
                          <a:latin typeface="微软雅黑" panose="020B0503020204020204" pitchFamily="34" charset="-122"/>
                          <a:ea typeface="微软雅黑" panose="020B0503020204020204" pitchFamily="34" charset="-122"/>
                          <a:cs typeface="+mn-cs"/>
                        </a:rPr>
                        <a:t>SQL</a:t>
                      </a:r>
                      <a:r>
                        <a:rPr lang="zh-CN" sz="2000" b="0" kern="100" dirty="0">
                          <a:solidFill>
                            <a:srgbClr val="595959"/>
                          </a:solidFill>
                          <a:effectLst/>
                          <a:latin typeface="微软雅黑" panose="020B0503020204020204" pitchFamily="34" charset="-122"/>
                          <a:ea typeface="微软雅黑" panose="020B0503020204020204" pitchFamily="34" charset="-122"/>
                          <a:cs typeface="+mn-cs"/>
                        </a:rPr>
                        <a:t>脚本</a:t>
                      </a:r>
                    </a:p>
                  </a:txBody>
                  <a:tcPr marL="68580" marR="68580" marT="0" marB="0" anchor="ctr">
                    <a:solidFill>
                      <a:srgbClr val="F2F2F2"/>
                    </a:solidFill>
                  </a:tcPr>
                </a:tc>
                <a:extLst>
                  <a:ext uri="{0D108BD9-81ED-4DB2-BD59-A6C34878D82A}">
                    <a16:rowId xmlns:a16="http://schemas.microsoft.com/office/drawing/2014/main" val="205057691"/>
                  </a:ext>
                </a:extLst>
              </a:tr>
            </a:tbl>
          </a:graphicData>
        </a:graphic>
      </p:graphicFrame>
      <p:sp>
        <p:nvSpPr>
          <p:cNvPr id="5" name="文本框 4"/>
          <p:cNvSpPr txBox="1"/>
          <p:nvPr/>
        </p:nvSpPr>
        <p:spPr>
          <a:xfrm>
            <a:off x="10127654" y="5231536"/>
            <a:ext cx="720080" cy="338554"/>
          </a:xfrm>
          <a:prstGeom prst="rect">
            <a:avLst/>
          </a:prstGeom>
          <a:noFill/>
        </p:spPr>
        <p:txBody>
          <a:bodyPr wrap="square" rtlCol="0">
            <a:spAutoFit/>
          </a:bodyPr>
          <a:lstStyle/>
          <a:p>
            <a:r>
              <a:rPr lang="en-US" altLang="zh-CN" sz="1600" dirty="0">
                <a:solidFill>
                  <a:srgbClr val="1369B3"/>
                </a:solidFill>
                <a:latin typeface="微软雅黑" panose="020B0503020204020204" pitchFamily="34" charset="-122"/>
                <a:ea typeface="微软雅黑" panose="020B0503020204020204" pitchFamily="34" charset="-122"/>
              </a:rPr>
              <a:t>2/3</a:t>
            </a:r>
            <a:endParaRPr lang="zh-CN" altLang="en-US" sz="1600" dirty="0">
              <a:solidFill>
                <a:srgbClr val="1369B3"/>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93BFF7B-AEBF-4E53-9403-E259188D00E6}"/>
              </a:ext>
            </a:extLst>
          </p:cNvPr>
          <p:cNvSpPr txBox="1"/>
          <p:nvPr/>
        </p:nvSpPr>
        <p:spPr>
          <a:xfrm>
            <a:off x="1054645" y="1053530"/>
            <a:ext cx="10297145" cy="553998"/>
          </a:xfrm>
          <a:prstGeom prst="rect">
            <a:avLst/>
          </a:prstGeom>
          <a:noFill/>
        </p:spPr>
        <p:txBody>
          <a:bodyPr wrap="square">
            <a:spAutoFit/>
          </a:bodyPr>
          <a:lstStyle/>
          <a:p>
            <a:pPr>
              <a:lnSpc>
                <a:spcPct val="150000"/>
              </a:lnSpc>
            </a:pPr>
            <a:r>
              <a:rPr lang="en-US" altLang="zh-CN" sz="2000" dirty="0" smtClean="0">
                <a:solidFill>
                  <a:srgbClr val="595959"/>
                </a:solidFill>
                <a:latin typeface="微软雅黑" panose="020B0503020204020204" pitchFamily="34" charset="-122"/>
                <a:ea typeface="微软雅黑" panose="020B0503020204020204" pitchFamily="34" charset="-122"/>
                <a:cs typeface="+mn-ea"/>
              </a:rPr>
              <a:t>MySQL</a:t>
            </a:r>
            <a:r>
              <a:rPr lang="zh-CN" altLang="en-US" sz="2000" dirty="0" smtClean="0">
                <a:solidFill>
                  <a:srgbClr val="1369B2"/>
                </a:solidFill>
                <a:latin typeface="微软雅黑" panose="020B0503020204020204" pitchFamily="34" charset="-122"/>
                <a:ea typeface="微软雅黑" panose="020B0503020204020204" pitchFamily="34" charset="-122"/>
                <a:cs typeface="+mn-ea"/>
              </a:rPr>
              <a:t>常用</a:t>
            </a:r>
            <a:r>
              <a:rPr lang="zh-CN" altLang="en-US" sz="2000" dirty="0">
                <a:solidFill>
                  <a:srgbClr val="1369B2"/>
                </a:solidFill>
                <a:latin typeface="微软雅黑" panose="020B0503020204020204" pitchFamily="34" charset="-122"/>
                <a:ea typeface="微软雅黑" panose="020B0503020204020204" pitchFamily="34" charset="-122"/>
                <a:cs typeface="+mn-ea"/>
              </a:rPr>
              <a:t>命令</a:t>
            </a:r>
            <a:r>
              <a:rPr lang="zh-CN" altLang="en-US" sz="2000" dirty="0">
                <a:solidFill>
                  <a:srgbClr val="595959"/>
                </a:solidFill>
                <a:latin typeface="微软雅黑" panose="020B0503020204020204" pitchFamily="34" charset="-122"/>
                <a:ea typeface="微软雅黑" panose="020B0503020204020204" pitchFamily="34" charset="-122"/>
                <a:cs typeface="+mn-ea"/>
              </a:rPr>
              <a:t>的</a:t>
            </a:r>
            <a:r>
              <a:rPr lang="zh-CN" altLang="en-US" sz="2000" dirty="0">
                <a:solidFill>
                  <a:srgbClr val="1369B2"/>
                </a:solidFill>
                <a:latin typeface="微软雅黑" panose="020B0503020204020204" pitchFamily="34" charset="-122"/>
                <a:ea typeface="微软雅黑" panose="020B0503020204020204" pitchFamily="34" charset="-122"/>
                <a:cs typeface="+mn-ea"/>
              </a:rPr>
              <a:t>简写方式</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2"/>
                </a:solidFill>
                <a:latin typeface="微软雅黑" panose="020B0503020204020204" pitchFamily="34" charset="-122"/>
                <a:ea typeface="微软雅黑" panose="020B0503020204020204" pitchFamily="34" charset="-122"/>
                <a:cs typeface="+mn-ea"/>
              </a:rPr>
              <a:t>含义：</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933488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1.5.6  MySQL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客户端的相关命令</a:t>
            </a:r>
          </a:p>
        </p:txBody>
      </p:sp>
      <p:graphicFrame>
        <p:nvGraphicFramePr>
          <p:cNvPr id="8" name="表格 7"/>
          <p:cNvGraphicFramePr>
            <a:graphicFrameLocks noGrp="1"/>
          </p:cNvGraphicFramePr>
          <p:nvPr>
            <p:extLst>
              <p:ext uri="{D42A27DB-BD31-4B8C-83A1-F6EECF244321}">
                <p14:modId xmlns:p14="http://schemas.microsoft.com/office/powerpoint/2010/main" val="1567677849"/>
              </p:ext>
            </p:extLst>
          </p:nvPr>
        </p:nvGraphicFramePr>
        <p:xfrm>
          <a:off x="1198662" y="1629594"/>
          <a:ext cx="10153128" cy="4433058"/>
        </p:xfrm>
        <a:graphic>
          <a:graphicData uri="http://schemas.openxmlformats.org/drawingml/2006/table">
            <a:tbl>
              <a:tblPr>
                <a:tableStyleId>{7DF18680-E054-41AD-8BC1-D1AEF772440D}</a:tableStyleId>
              </a:tblPr>
              <a:tblGrid>
                <a:gridCol w="2500398">
                  <a:extLst>
                    <a:ext uri="{9D8B030D-6E8A-4147-A177-3AD203B41FA5}">
                      <a16:colId xmlns:a16="http://schemas.microsoft.com/office/drawing/2014/main" val="20000"/>
                    </a:ext>
                  </a:extLst>
                </a:gridCol>
                <a:gridCol w="1546214">
                  <a:extLst>
                    <a:ext uri="{9D8B030D-6E8A-4147-A177-3AD203B41FA5}">
                      <a16:colId xmlns:a16="http://schemas.microsoft.com/office/drawing/2014/main" val="20001"/>
                    </a:ext>
                  </a:extLst>
                </a:gridCol>
                <a:gridCol w="6106516">
                  <a:extLst>
                    <a:ext uri="{9D8B030D-6E8A-4147-A177-3AD203B41FA5}">
                      <a16:colId xmlns:a16="http://schemas.microsoft.com/office/drawing/2014/main" val="2650152503"/>
                    </a:ext>
                  </a:extLst>
                </a:gridCol>
              </a:tblGrid>
              <a:tr h="492562">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mn-cs"/>
                        </a:rPr>
                        <a:t>命令</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rPr>
                        <a:t>简写方式</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rPr>
                        <a:t>含义</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extLst>
                  <a:ext uri="{0D108BD9-81ED-4DB2-BD59-A6C34878D82A}">
                    <a16:rowId xmlns:a16="http://schemas.microsoft.com/office/drawing/2014/main" val="10000"/>
                  </a:ext>
                </a:extLst>
              </a:tr>
              <a:tr h="492562">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status</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\s</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a:solidFill>
                            <a:srgbClr val="595959"/>
                          </a:solidFill>
                          <a:effectLst/>
                          <a:latin typeface="微软雅黑" panose="020B0503020204020204" pitchFamily="34" charset="-122"/>
                          <a:ea typeface="微软雅黑" panose="020B0503020204020204" pitchFamily="34" charset="-122"/>
                          <a:cs typeface="+mn-cs"/>
                        </a:rPr>
                        <a:t>从服务器获取</a:t>
                      </a:r>
                      <a:r>
                        <a:rPr lang="en-US" sz="2000" b="0" kern="100">
                          <a:solidFill>
                            <a:srgbClr val="595959"/>
                          </a:solidFill>
                          <a:effectLst/>
                          <a:latin typeface="微软雅黑" panose="020B0503020204020204" pitchFamily="34" charset="-122"/>
                          <a:ea typeface="微软雅黑" panose="020B0503020204020204" pitchFamily="34" charset="-122"/>
                          <a:cs typeface="+mn-cs"/>
                        </a:rPr>
                        <a:t>MySQL</a:t>
                      </a:r>
                      <a:r>
                        <a:rPr lang="zh-CN" sz="2000" b="0" kern="100">
                          <a:solidFill>
                            <a:srgbClr val="595959"/>
                          </a:solidFill>
                          <a:effectLst/>
                          <a:latin typeface="微软雅黑" panose="020B0503020204020204" pitchFamily="34" charset="-122"/>
                          <a:ea typeface="微软雅黑" panose="020B0503020204020204" pitchFamily="34" charset="-122"/>
                          <a:cs typeface="+mn-cs"/>
                        </a:rPr>
                        <a:t>的状态信息</a:t>
                      </a:r>
                    </a:p>
                  </a:txBody>
                  <a:tcPr marL="68580" marR="68580" marT="0" marB="0" anchor="ctr">
                    <a:solidFill>
                      <a:srgbClr val="F2F2F2"/>
                    </a:solidFill>
                  </a:tcPr>
                </a:tc>
                <a:extLst>
                  <a:ext uri="{0D108BD9-81ED-4DB2-BD59-A6C34878D82A}">
                    <a16:rowId xmlns:a16="http://schemas.microsoft.com/office/drawing/2014/main" val="10002"/>
                  </a:ext>
                </a:extLst>
              </a:tr>
              <a:tr h="492562">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system</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a:solidFill>
                            <a:srgbClr val="595959"/>
                          </a:solidFill>
                          <a:effectLst/>
                          <a:latin typeface="微软雅黑" panose="020B0503020204020204" pitchFamily="34" charset="-122"/>
                          <a:ea typeface="微软雅黑" panose="020B0503020204020204" pitchFamily="34" charset="-122"/>
                          <a:cs typeface="+mn-cs"/>
                        </a:rPr>
                        <a:t>执行系统</a:t>
                      </a:r>
                      <a:r>
                        <a:rPr lang="en-US" sz="2000" b="0" kern="100">
                          <a:solidFill>
                            <a:srgbClr val="595959"/>
                          </a:solidFill>
                          <a:effectLst/>
                          <a:latin typeface="微软雅黑" panose="020B0503020204020204" pitchFamily="34" charset="-122"/>
                          <a:ea typeface="微软雅黑" panose="020B0503020204020204" pitchFamily="34" charset="-122"/>
                          <a:cs typeface="+mn-cs"/>
                        </a:rPr>
                        <a:t>shell</a:t>
                      </a:r>
                      <a:r>
                        <a:rPr lang="zh-CN" sz="2000" b="0" kern="100">
                          <a:solidFill>
                            <a:srgbClr val="595959"/>
                          </a:solidFill>
                          <a:effectLst/>
                          <a:latin typeface="微软雅黑" panose="020B0503020204020204" pitchFamily="34" charset="-122"/>
                          <a:ea typeface="微软雅黑" panose="020B0503020204020204" pitchFamily="34" charset="-122"/>
                          <a:cs typeface="+mn-cs"/>
                        </a:rPr>
                        <a:t>命令</a:t>
                      </a:r>
                    </a:p>
                  </a:txBody>
                  <a:tcPr marL="68580" marR="68580" marT="0" marB="0" anchor="ctr">
                    <a:solidFill>
                      <a:srgbClr val="F2F2F2"/>
                    </a:solidFill>
                  </a:tcPr>
                </a:tc>
                <a:extLst>
                  <a:ext uri="{0D108BD9-81ED-4DB2-BD59-A6C34878D82A}">
                    <a16:rowId xmlns:a16="http://schemas.microsoft.com/office/drawing/2014/main" val="10003"/>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tee</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\T</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设置输出文件，将所有信息添加到给定的输出文件</a:t>
                      </a:r>
                    </a:p>
                  </a:txBody>
                  <a:tcPr marL="68580" marR="68580" marT="0" marB="0" anchor="ctr">
                    <a:solidFill>
                      <a:srgbClr val="F2F2F2"/>
                    </a:solidFill>
                  </a:tcPr>
                </a:tc>
                <a:extLst>
                  <a:ext uri="{0D108BD9-81ED-4DB2-BD59-A6C34878D82A}">
                    <a16:rowId xmlns:a16="http://schemas.microsoft.com/office/drawing/2014/main" val="3978385456"/>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use</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dirty="0">
                          <a:solidFill>
                            <a:srgbClr val="595959"/>
                          </a:solidFill>
                          <a:effectLst/>
                          <a:latin typeface="微软雅黑" panose="020B0503020204020204" pitchFamily="34" charset="-122"/>
                          <a:ea typeface="微软雅黑" panose="020B0503020204020204" pitchFamily="34" charset="-122"/>
                          <a:cs typeface="+mn-cs"/>
                        </a:rPr>
                        <a:t>\u</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选择一个数据库使用，参数为数据库名称</a:t>
                      </a:r>
                    </a:p>
                  </a:txBody>
                  <a:tcPr marL="68580" marR="68580" marT="0" marB="0" anchor="ctr">
                    <a:solidFill>
                      <a:srgbClr val="F2F2F2"/>
                    </a:solidFill>
                  </a:tcPr>
                </a:tc>
                <a:extLst>
                  <a:ext uri="{0D108BD9-81ED-4DB2-BD59-A6C34878D82A}">
                    <a16:rowId xmlns:a16="http://schemas.microsoft.com/office/drawing/2014/main" val="4094680459"/>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charset</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\C</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tabLst>
                          <a:tab pos="1677035" algn="l"/>
                        </a:tabLs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切换到另一个字符集</a:t>
                      </a:r>
                    </a:p>
                  </a:txBody>
                  <a:tcPr marL="68580" marR="68580" marT="0" marB="0" anchor="ctr">
                    <a:solidFill>
                      <a:srgbClr val="F2F2F2"/>
                    </a:solidFill>
                  </a:tcPr>
                </a:tc>
                <a:extLst>
                  <a:ext uri="{0D108BD9-81ED-4DB2-BD59-A6C34878D82A}">
                    <a16:rowId xmlns:a16="http://schemas.microsoft.com/office/drawing/2014/main" val="2043509260"/>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warnings</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\W</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在每条语句之后显示警告</a:t>
                      </a:r>
                    </a:p>
                  </a:txBody>
                  <a:tcPr marL="68580" marR="68580" marT="0" marB="0" anchor="ctr">
                    <a:solidFill>
                      <a:srgbClr val="F2F2F2"/>
                    </a:solidFill>
                  </a:tcPr>
                </a:tc>
                <a:extLst>
                  <a:ext uri="{0D108BD9-81ED-4DB2-BD59-A6C34878D82A}">
                    <a16:rowId xmlns:a16="http://schemas.microsoft.com/office/drawing/2014/main" val="3613243485"/>
                  </a:ext>
                </a:extLst>
              </a:tr>
              <a:tr h="492562">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nowarnings</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\w</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不会在每条语句之后显示警告</a:t>
                      </a:r>
                    </a:p>
                  </a:txBody>
                  <a:tcPr marL="68580" marR="68580" marT="0" marB="0" anchor="ctr">
                    <a:solidFill>
                      <a:srgbClr val="F2F2F2"/>
                    </a:solidFill>
                  </a:tcPr>
                </a:tc>
                <a:extLst>
                  <a:ext uri="{0D108BD9-81ED-4DB2-BD59-A6C34878D82A}">
                    <a16:rowId xmlns:a16="http://schemas.microsoft.com/office/drawing/2014/main" val="205057691"/>
                  </a:ext>
                </a:extLst>
              </a:tr>
              <a:tr h="492562">
                <a:tc>
                  <a:txBody>
                    <a:bodyPr/>
                    <a:lstStyle/>
                    <a:p>
                      <a:pPr indent="266700" algn="ctr">
                        <a:spcAft>
                          <a:spcPts val="0"/>
                        </a:spcAft>
                      </a:pPr>
                      <a:r>
                        <a:rPr lang="en-US" sz="2000" b="0" kern="100" dirty="0" err="1">
                          <a:solidFill>
                            <a:srgbClr val="595959"/>
                          </a:solidFill>
                          <a:effectLst/>
                          <a:latin typeface="微软雅黑" panose="020B0503020204020204" pitchFamily="34" charset="-122"/>
                          <a:ea typeface="微软雅黑" panose="020B0503020204020204" pitchFamily="34" charset="-122"/>
                          <a:cs typeface="+mn-cs"/>
                        </a:rPr>
                        <a:t>resetconnection</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en-US" sz="2000" b="0" kern="100">
                          <a:solidFill>
                            <a:srgbClr val="595959"/>
                          </a:solidFill>
                          <a:effectLst/>
                          <a:latin typeface="微软雅黑" panose="020B0503020204020204" pitchFamily="34" charset="-122"/>
                          <a:ea typeface="微软雅黑" panose="020B0503020204020204" pitchFamily="34" charset="-122"/>
                          <a:cs typeface="+mn-cs"/>
                        </a:rPr>
                        <a:t>\x</a:t>
                      </a:r>
                      <a:endParaRPr lang="zh-CN" sz="2000" b="0" kern="10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just">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清理会话上下文信息</a:t>
                      </a:r>
                    </a:p>
                  </a:txBody>
                  <a:tcPr marL="68580" marR="68580" marT="0" marB="0" anchor="ctr">
                    <a:solidFill>
                      <a:srgbClr val="F2F2F2"/>
                    </a:solidFill>
                  </a:tcPr>
                </a:tc>
                <a:extLst>
                  <a:ext uri="{0D108BD9-81ED-4DB2-BD59-A6C34878D82A}">
                    <a16:rowId xmlns:a16="http://schemas.microsoft.com/office/drawing/2014/main" val="3211976068"/>
                  </a:ext>
                </a:extLst>
              </a:tr>
            </a:tbl>
          </a:graphicData>
        </a:graphic>
      </p:graphicFrame>
      <p:sp>
        <p:nvSpPr>
          <p:cNvPr id="5" name="文本框 4"/>
          <p:cNvSpPr txBox="1"/>
          <p:nvPr/>
        </p:nvSpPr>
        <p:spPr>
          <a:xfrm>
            <a:off x="11279782" y="5724098"/>
            <a:ext cx="550591" cy="338554"/>
          </a:xfrm>
          <a:prstGeom prst="rect">
            <a:avLst/>
          </a:prstGeom>
          <a:noFill/>
        </p:spPr>
        <p:txBody>
          <a:bodyPr wrap="square" rtlCol="0">
            <a:spAutoFit/>
          </a:bodyPr>
          <a:lstStyle/>
          <a:p>
            <a:r>
              <a:rPr lang="en-US" altLang="zh-CN" sz="1600" dirty="0">
                <a:solidFill>
                  <a:srgbClr val="1369B3"/>
                </a:solidFill>
                <a:latin typeface="微软雅黑" panose="020B0503020204020204" pitchFamily="34" charset="-122"/>
                <a:ea typeface="微软雅黑" panose="020B0503020204020204" pitchFamily="34" charset="-122"/>
              </a:rPr>
              <a:t>3/3</a:t>
            </a:r>
            <a:endParaRPr lang="zh-CN" altLang="en-US" sz="1600" dirty="0">
              <a:solidFill>
                <a:srgbClr val="1369B3"/>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93BFF7B-AEBF-4E53-9403-E259188D00E6}"/>
              </a:ext>
            </a:extLst>
          </p:cNvPr>
          <p:cNvSpPr txBox="1"/>
          <p:nvPr/>
        </p:nvSpPr>
        <p:spPr>
          <a:xfrm>
            <a:off x="1054645" y="1053530"/>
            <a:ext cx="10297145" cy="553998"/>
          </a:xfrm>
          <a:prstGeom prst="rect">
            <a:avLst/>
          </a:prstGeom>
          <a:noFill/>
        </p:spPr>
        <p:txBody>
          <a:bodyPr wrap="square">
            <a:spAutoFit/>
          </a:bodyPr>
          <a:lstStyle/>
          <a:p>
            <a:pPr>
              <a:lnSpc>
                <a:spcPct val="150000"/>
              </a:lnSpc>
            </a:pPr>
            <a:r>
              <a:rPr lang="en-US" altLang="zh-CN" sz="2000" dirty="0" smtClean="0">
                <a:solidFill>
                  <a:srgbClr val="595959"/>
                </a:solidFill>
                <a:latin typeface="微软雅黑" panose="020B0503020204020204" pitchFamily="34" charset="-122"/>
                <a:ea typeface="微软雅黑" panose="020B0503020204020204" pitchFamily="34" charset="-122"/>
                <a:cs typeface="+mn-ea"/>
              </a:rPr>
              <a:t>MySQL</a:t>
            </a:r>
            <a:r>
              <a:rPr lang="zh-CN" altLang="en-US" sz="2000" dirty="0" smtClean="0">
                <a:solidFill>
                  <a:srgbClr val="1369B2"/>
                </a:solidFill>
                <a:latin typeface="微软雅黑" panose="020B0503020204020204" pitchFamily="34" charset="-122"/>
                <a:ea typeface="微软雅黑" panose="020B0503020204020204" pitchFamily="34" charset="-122"/>
                <a:cs typeface="+mn-ea"/>
              </a:rPr>
              <a:t>常用</a:t>
            </a:r>
            <a:r>
              <a:rPr lang="zh-CN" altLang="en-US" sz="2000" dirty="0">
                <a:solidFill>
                  <a:srgbClr val="1369B2"/>
                </a:solidFill>
                <a:latin typeface="微软雅黑" panose="020B0503020204020204" pitchFamily="34" charset="-122"/>
                <a:ea typeface="微软雅黑" panose="020B0503020204020204" pitchFamily="34" charset="-122"/>
                <a:cs typeface="+mn-ea"/>
              </a:rPr>
              <a:t>命令</a:t>
            </a:r>
            <a:r>
              <a:rPr lang="zh-CN" altLang="en-US" sz="2000" dirty="0">
                <a:solidFill>
                  <a:srgbClr val="595959"/>
                </a:solidFill>
                <a:latin typeface="微软雅黑" panose="020B0503020204020204" pitchFamily="34" charset="-122"/>
                <a:ea typeface="微软雅黑" panose="020B0503020204020204" pitchFamily="34" charset="-122"/>
                <a:cs typeface="+mn-ea"/>
              </a:rPr>
              <a:t>的</a:t>
            </a:r>
            <a:r>
              <a:rPr lang="zh-CN" altLang="en-US" sz="2000" dirty="0">
                <a:solidFill>
                  <a:srgbClr val="1369B2"/>
                </a:solidFill>
                <a:latin typeface="微软雅黑" panose="020B0503020204020204" pitchFamily="34" charset="-122"/>
                <a:ea typeface="微软雅黑" panose="020B0503020204020204" pitchFamily="34" charset="-122"/>
                <a:cs typeface="+mn-ea"/>
              </a:rPr>
              <a:t>简写方式</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2"/>
                </a:solidFill>
                <a:latin typeface="微软雅黑" panose="020B0503020204020204" pitchFamily="34" charset="-122"/>
                <a:ea typeface="微软雅黑" panose="020B0503020204020204" pitchFamily="34" charset="-122"/>
                <a:cs typeface="+mn-ea"/>
              </a:rPr>
              <a:t>含义：</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579364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r>
              <a:rPr lang="en-US" altLang="zh-CN" sz="4800" b="1" dirty="0" err="1">
                <a:solidFill>
                  <a:srgbClr val="595959"/>
                </a:solidFill>
                <a:latin typeface="微软雅黑" panose="020B0503020204020204" pitchFamily="34" charset="-122"/>
                <a:ea typeface="微软雅黑" panose="020B0503020204020204" pitchFamily="34" charset="-122"/>
                <a:cs typeface="+mn-ea"/>
                <a:sym typeface="+mn-lt"/>
              </a:rPr>
              <a:t>SQLyog</a:t>
            </a:r>
            <a:r>
              <a:rPr lang="zh-CN" altLang="en-US" sz="4800" b="1" dirty="0">
                <a:solidFill>
                  <a:srgbClr val="595959"/>
                </a:solidFill>
                <a:latin typeface="微软雅黑" panose="020B0503020204020204" pitchFamily="34" charset="-122"/>
                <a:ea typeface="微软雅黑" panose="020B0503020204020204" pitchFamily="34" charset="-122"/>
                <a:cs typeface="+mn-ea"/>
                <a:sym typeface="+mn-lt"/>
              </a:rPr>
              <a:t>图形化工具</a:t>
            </a: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1.6</a:t>
            </a:r>
          </a:p>
        </p:txBody>
      </p:sp>
    </p:spTree>
    <p:extLst>
      <p:ext uri="{BB962C8B-B14F-4D97-AF65-F5344CB8AC3E}">
        <p14:creationId xmlns:p14="http://schemas.microsoft.com/office/powerpoint/2010/main" val="445835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576722"/>
            <a:ext cx="4983480"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lang="en-US" altLang="zh-CN" dirty="0" err="1">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SQLyog</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图形化工具的使用</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，能够完成</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数据库和表</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基本操作</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1369B3"/>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1.6  </a:t>
            </a:r>
            <a:r>
              <a:rPr lang="en-US" altLang="zh-CN" sz="2400" b="1"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SQLyog</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图形化工具</a:t>
            </a:r>
          </a:p>
        </p:txBody>
      </p:sp>
    </p:spTree>
    <p:extLst>
      <p:ext uri="{BB962C8B-B14F-4D97-AF65-F5344CB8AC3E}">
        <p14:creationId xmlns:p14="http://schemas.microsoft.com/office/powerpoint/2010/main" val="4262745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655046" y="2277666"/>
            <a:ext cx="6336704" cy="2677656"/>
          </a:xfrm>
          <a:prstGeom prst="rect">
            <a:avLst/>
          </a:prstGeom>
          <a:noFill/>
        </p:spPr>
        <p:txBody>
          <a:bodyPr wrap="square" rtlCol="0">
            <a:spAutoFit/>
          </a:bodyPr>
          <a:lstStyle/>
          <a:p>
            <a:pPr>
              <a:lnSpc>
                <a:spcPct val="150000"/>
              </a:lnSpc>
            </a:pPr>
            <a:r>
              <a:rPr lang="zh-CN" altLang="en-US" sz="2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在日常开发中，当</a:t>
            </a:r>
            <a:r>
              <a:rPr lang="zh-CN" altLang="en-US" sz="2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输入的命令较长</a:t>
            </a:r>
            <a:r>
              <a:rPr lang="zh-CN" altLang="en-US" sz="2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时，使用命令行客户端工具输入命令</a:t>
            </a:r>
            <a:r>
              <a:rPr lang="zh-CN" altLang="en-US" sz="2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很不方便</a:t>
            </a:r>
            <a:r>
              <a:rPr lang="zh-CN" altLang="en-US" sz="2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。此时可以使用相对方便的</a:t>
            </a:r>
            <a:r>
              <a:rPr lang="zh-CN" altLang="en-US" sz="2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图形化管理工具</a:t>
            </a:r>
            <a:r>
              <a:rPr lang="zh-CN" altLang="en-US" sz="2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来操作</a:t>
            </a:r>
            <a:r>
              <a:rPr lang="en-US" altLang="zh-CN" sz="2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MySQL</a:t>
            </a:r>
            <a:r>
              <a:rPr lang="zh-CN" altLang="en-US" sz="2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，从而</a:t>
            </a:r>
            <a:r>
              <a:rPr lang="zh-CN" altLang="en-US" sz="2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提高效率</a:t>
            </a:r>
            <a:r>
              <a:rPr lang="zh-CN" altLang="en-US" sz="2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14" name="图片 13"/>
          <p:cNvPicPr>
            <a:picLocks noChangeAspect="1"/>
          </p:cNvPicPr>
          <p:nvPr/>
        </p:nvPicPr>
        <p:blipFill>
          <a:blip r:embed="rId2"/>
          <a:stretch>
            <a:fillRect/>
          </a:stretch>
        </p:blipFill>
        <p:spPr>
          <a:xfrm flipH="1">
            <a:off x="1104268" y="1917626"/>
            <a:ext cx="2902705" cy="3404665"/>
          </a:xfrm>
          <a:prstGeom prst="rect">
            <a:avLst/>
          </a:prstGeom>
        </p:spPr>
      </p:pic>
      <p:sp>
        <p:nvSpPr>
          <p:cNvPr id="15"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1.6  </a:t>
            </a:r>
            <a:r>
              <a:rPr lang="en-US" altLang="zh-CN" sz="2400" b="1"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SQLyog</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图形化工具</a:t>
            </a:r>
          </a:p>
        </p:txBody>
      </p:sp>
    </p:spTree>
    <p:extLst>
      <p:ext uri="{BB962C8B-B14F-4D97-AF65-F5344CB8AC3E}">
        <p14:creationId xmlns:p14="http://schemas.microsoft.com/office/powerpoint/2010/main" val="4268820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19773" y="1358768"/>
            <a:ext cx="10081120" cy="2862322"/>
          </a:xfrm>
          <a:prstGeom prst="rect">
            <a:avLst/>
          </a:prstGeom>
          <a:noFill/>
        </p:spPr>
        <p:txBody>
          <a:bodyPr wrap="square" rtlCol="0">
            <a:spAutoFit/>
          </a:bodyPr>
          <a:lstStyle/>
          <a:p>
            <a:pPr>
              <a:lnSpc>
                <a:spcPct val="150000"/>
              </a:lnSpc>
            </a:pPr>
            <a:r>
              <a:rPr lang="en-US" altLang="zh-CN" sz="2000" kern="100" dirty="0" err="1">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SQLyog</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000" kern="100" dirty="0" err="1">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Webyog</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公司</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推出的</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高效</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简捷</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图形化管理工具</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，用于管理</a:t>
            </a:r>
            <a:r>
              <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MySQL</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数据库。</a:t>
            </a:r>
            <a:endPar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000" kern="100" dirty="0" err="1">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SQLyog</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个特点</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l"/>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MySQL C APIs</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程序接口开发。</a:t>
            </a:r>
            <a:endPar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l"/>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方便快捷的</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数据库同步</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与</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数据库结构同步</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ct val="150000"/>
              </a:lnSpc>
              <a:buFont typeface="Wingdings" panose="05000000000000000000" pitchFamily="2" charset="2"/>
              <a:buChar char="l"/>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强大的</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数据表备份</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与</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还原</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功能</a:t>
            </a:r>
            <a:r>
              <a:rPr lang="zh-CN" altLang="en-US" sz="2000" kern="100" dirty="0" smtClean="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以</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社区版</a:t>
            </a:r>
            <a:r>
              <a:rPr lang="en-US" altLang="zh-CN" sz="2000" kern="100" dirty="0" err="1">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SQLyog</a:t>
            </a:r>
            <a:r>
              <a:rPr lang="en-US" altLang="zh-CN"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 Community 13.1.9 (64-Bit)</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为例，演示登录</a:t>
            </a:r>
            <a:r>
              <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MySQL</a:t>
            </a:r>
            <a:r>
              <a:rPr lang="zh-CN" altLang="en-US" sz="2000" kern="100" dirty="0" smtClean="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6527254" y="1773610"/>
            <a:ext cx="3674467" cy="2009473"/>
          </a:xfrm>
          <a:prstGeom prst="rect">
            <a:avLst/>
          </a:prstGeom>
        </p:spPr>
      </p:pic>
      <p:sp>
        <p:nvSpPr>
          <p:cNvPr id="1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1.6  </a:t>
            </a:r>
            <a:r>
              <a:rPr lang="en-US" altLang="zh-CN" sz="2400" b="1"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SQLyog</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图形化工具</a:t>
            </a:r>
          </a:p>
        </p:txBody>
      </p:sp>
    </p:spTree>
    <p:extLst>
      <p:ext uri="{BB962C8B-B14F-4D97-AF65-F5344CB8AC3E}">
        <p14:creationId xmlns:p14="http://schemas.microsoft.com/office/powerpoint/2010/main" val="3757356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步骤一：</a:t>
            </a:r>
            <a:endPar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6" name="1"/>
          <p:cNvSpPr txBox="1"/>
          <p:nvPr>
            <p:custDataLst>
              <p:tags r:id="rId2"/>
            </p:custDataLst>
          </p:nvPr>
        </p:nvSpPr>
        <p:spPr>
          <a:xfrm>
            <a:off x="902901" y="1746395"/>
            <a:ext cx="10461180" cy="581057"/>
          </a:xfrm>
          <a:prstGeom prst="rect">
            <a:avLst/>
          </a:prstGeom>
          <a:noFill/>
          <a:ln>
            <a:noFill/>
          </a:ln>
        </p:spPr>
        <p:txBody>
          <a:bodyPr wrap="square" rtlCol="0">
            <a:spAutoFit/>
          </a:bodyPr>
          <a:lstStyle/>
          <a:p>
            <a:pPr>
              <a:lnSpc>
                <a:spcPct val="150000"/>
              </a:lnSpc>
            </a:pP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双击</a:t>
            </a:r>
            <a:r>
              <a:rPr lang="en-US" altLang="zh-CN" kern="100" dirty="0" err="1">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SQLyog</a:t>
            </a: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安装包启动</a:t>
            </a:r>
            <a:r>
              <a:rPr lang="en-US" altLang="zh-CN" kern="100" dirty="0" err="1">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SQLyog</a:t>
            </a: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安装</a:t>
            </a:r>
            <a:r>
              <a:rPr lang="zh-CN" altLang="en-US" kern="100" dirty="0" smtClean="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程序：</a:t>
            </a:r>
            <a:endPar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微信图片_202203241116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070" y="2421682"/>
            <a:ext cx="2262159" cy="333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280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步骤二：</a:t>
            </a:r>
            <a:endPar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6" name="1"/>
          <p:cNvSpPr txBox="1"/>
          <p:nvPr>
            <p:custDataLst>
              <p:tags r:id="rId2"/>
            </p:custDataLst>
          </p:nvPr>
        </p:nvSpPr>
        <p:spPr>
          <a:xfrm>
            <a:off x="902901" y="1746395"/>
            <a:ext cx="10461180" cy="646331"/>
          </a:xfrm>
          <a:prstGeom prst="rect">
            <a:avLst/>
          </a:prstGeom>
          <a:noFill/>
          <a:ln>
            <a:noFill/>
          </a:ln>
        </p:spPr>
        <p:txBody>
          <a:bodyPr wrap="square" rtlCol="0">
            <a:spAutoFit/>
          </a:bodyPr>
          <a:lstStyle/>
          <a:p>
            <a:pPr defTabSz="457154">
              <a:lnSpc>
                <a:spcPct val="150000"/>
              </a:lnSpc>
              <a:defRPr/>
            </a:pP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根据安装界面的提示信息一步一步操作，</a:t>
            </a:r>
            <a:r>
              <a:rPr lang="zh-CN" altLang="en-US"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安装完成界面</a:t>
            </a:r>
            <a:r>
              <a:rPr lang="zh-CN" altLang="en-US" kern="100" dirty="0" smtClean="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kern="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6"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894" y="2538184"/>
            <a:ext cx="5166288" cy="372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8817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645818"/>
            <a:ext cx="5429568"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数据库管理技术的发展</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，能够说出数据库管理技术</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不同阶段的特点</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595959"/>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数据管理技术的发展</a:t>
            </a:r>
          </a:p>
        </p:txBody>
      </p:sp>
    </p:spTree>
    <p:extLst>
      <p:ext uri="{BB962C8B-B14F-4D97-AF65-F5344CB8AC3E}">
        <p14:creationId xmlns:p14="http://schemas.microsoft.com/office/powerpoint/2010/main" val="646519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步骤三：</a:t>
            </a:r>
            <a:endPar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6" name="1"/>
          <p:cNvSpPr txBox="1"/>
          <p:nvPr>
            <p:custDataLst>
              <p:tags r:id="rId2"/>
            </p:custDataLst>
          </p:nvPr>
        </p:nvSpPr>
        <p:spPr>
          <a:xfrm>
            <a:off x="902901" y="1746395"/>
            <a:ext cx="10461180" cy="646331"/>
          </a:xfrm>
          <a:prstGeom prst="rect">
            <a:avLst/>
          </a:prstGeom>
          <a:noFill/>
          <a:ln>
            <a:noFill/>
          </a:ln>
        </p:spPr>
        <p:txBody>
          <a:bodyPr wrap="square" rtlCol="0">
            <a:spAutoFit/>
          </a:bodyPr>
          <a:lstStyle/>
          <a:p>
            <a:pPr defTabSz="457154">
              <a:lnSpc>
                <a:spcPct val="150000"/>
              </a:lnSpc>
              <a:defRPr/>
            </a:pP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单击安装完成界面的“完成”按钮，</a:t>
            </a:r>
            <a:r>
              <a:rPr lang="zh-CN" altLang="en-US"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kern="100" dirty="0" err="1" smtClean="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SQLyog</a:t>
            </a:r>
            <a:r>
              <a:rPr lang="zh-CN" altLang="en-US" kern="100" dirty="0" smtClean="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kern="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966" y="2494486"/>
            <a:ext cx="6336472" cy="2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5152221" y="5018402"/>
            <a:ext cx="2016224" cy="499624"/>
          </a:xfrm>
          <a:prstGeom prst="rect">
            <a:avLst/>
          </a:prstGeom>
          <a:noFill/>
        </p:spPr>
        <p:txBody>
          <a:bodyPr wrap="square" rtlCol="0">
            <a:spAutoFit/>
          </a:bodyPr>
          <a:lstStyle/>
          <a:p>
            <a:pPr>
              <a:lnSpc>
                <a:spcPct val="150000"/>
              </a:lnSpc>
            </a:pPr>
            <a:r>
              <a:rPr lang="en-US" altLang="zh-CN" sz="2000" kern="100" dirty="0" err="1">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SQLyog</a:t>
            </a:r>
            <a:r>
              <a:rPr lang="zh-CN" altLang="en-US" sz="2000"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主界面</a:t>
            </a:r>
            <a:endParaRPr lang="zh-CN" altLang="en-US" sz="20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42469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步骤四：</a:t>
            </a:r>
            <a:endPar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6" name="1"/>
          <p:cNvSpPr txBox="1"/>
          <p:nvPr>
            <p:custDataLst>
              <p:tags r:id="rId2"/>
            </p:custDataLst>
          </p:nvPr>
        </p:nvSpPr>
        <p:spPr>
          <a:xfrm>
            <a:off x="902901" y="1557586"/>
            <a:ext cx="10461180" cy="1422954"/>
          </a:xfrm>
          <a:prstGeom prst="rect">
            <a:avLst/>
          </a:prstGeom>
          <a:noFill/>
          <a:ln>
            <a:noFill/>
          </a:ln>
        </p:spPr>
        <p:txBody>
          <a:bodyPr wrap="square" rtlCol="0">
            <a:spAutoFit/>
          </a:bodyPr>
          <a:lstStyle/>
          <a:p>
            <a:pPr>
              <a:lnSpc>
                <a:spcPct val="150000"/>
              </a:lnSpc>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000" kern="100" dirty="0" err="1">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SQLyog</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主界面单击菜单栏</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“文件”</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“新连接”</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，会打开</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“连接到我的</a:t>
            </a:r>
            <a:r>
              <a:rPr lang="en-US" altLang="zh-CN"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主机”</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对话框，单击“</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新建”</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按钮，在“</a:t>
            </a:r>
            <a:r>
              <a:rPr lang="en-US" altLang="zh-CN"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MySQL Host Address</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”后输入</a:t>
            </a:r>
            <a:r>
              <a:rPr lang="en-US" altLang="zh-CN"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localhost</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用户名” </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后输入</a:t>
            </a:r>
            <a:r>
              <a:rPr lang="en-US" altLang="zh-CN"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root</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密码</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”后输入“</a:t>
            </a:r>
            <a:r>
              <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yJSxuie2,l=</a:t>
            </a:r>
            <a:r>
              <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端口</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”后输入</a:t>
            </a:r>
            <a:r>
              <a:rPr lang="en-US" altLang="zh-CN"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3306</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9" name="Picture 2" descr="无标题"/>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5927" y="2996289"/>
            <a:ext cx="4215128" cy="342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5913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2"/>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步骤五：</a:t>
            </a:r>
            <a:endPar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6" name="1"/>
          <p:cNvSpPr txBox="1"/>
          <p:nvPr>
            <p:custDataLst>
              <p:tags r:id="rId3"/>
            </p:custDataLst>
          </p:nvPr>
        </p:nvSpPr>
        <p:spPr>
          <a:xfrm>
            <a:off x="902901" y="1746395"/>
            <a:ext cx="10461180" cy="581057"/>
          </a:xfrm>
          <a:prstGeom prst="rect">
            <a:avLst/>
          </a:prstGeom>
          <a:noFill/>
          <a:ln>
            <a:noFill/>
          </a:ln>
        </p:spPr>
        <p:txBody>
          <a:bodyPr wrap="square" rtlCol="0">
            <a:spAutoFit/>
          </a:bodyPr>
          <a:lstStyle/>
          <a:p>
            <a:pPr>
              <a:lnSpc>
                <a:spcPct val="150000"/>
              </a:lnSpc>
            </a:pP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连接成功跳转到</a:t>
            </a:r>
            <a:r>
              <a:rPr lang="en-US" altLang="zh-CN" kern="100" dirty="0" err="1">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SQLyog</a:t>
            </a:r>
            <a:r>
              <a:rPr lang="zh-CN" altLang="en-US"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主界面：</a:t>
            </a:r>
            <a:endParaRPr lang="zh-CN" altLang="en-US"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970905910"/>
              </p:ext>
            </p:extLst>
          </p:nvPr>
        </p:nvGraphicFramePr>
        <p:xfrm>
          <a:off x="1486694" y="2421682"/>
          <a:ext cx="8933294" cy="3815452"/>
        </p:xfrm>
        <a:graphic>
          <a:graphicData uri="http://schemas.openxmlformats.org/presentationml/2006/ole">
            <mc:AlternateContent xmlns:mc="http://schemas.openxmlformats.org/markup-compatibility/2006">
              <mc:Choice xmlns:v="urn:schemas-microsoft-com:vml" Requires="v">
                <p:oleObj spid="_x0000_s17417" name="Visio" r:id="rId5" imgW="9049305" imgH="3857922" progId="Visio.DrawingConvertable.15">
                  <p:embed/>
                </p:oleObj>
              </mc:Choice>
              <mc:Fallback>
                <p:oleObj name="Visio" r:id="rId5" imgW="9049305" imgH="3857922" progId="Visio.DrawingConvertable.15">
                  <p:embed/>
                  <p:pic>
                    <p:nvPicPr>
                      <p:cNvPr id="3"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6694" y="2421682"/>
                        <a:ext cx="8933294" cy="3815452"/>
                      </a:xfrm>
                      <a:prstGeom prst="rect">
                        <a:avLst/>
                      </a:prstGeom>
                      <a:noFill/>
                    </p:spPr>
                  </p:pic>
                </p:oleObj>
              </mc:Fallback>
            </mc:AlternateContent>
          </a:graphicData>
        </a:graphic>
      </p:graphicFrame>
    </p:spTree>
    <p:extLst>
      <p:ext uri="{BB962C8B-B14F-4D97-AF65-F5344CB8AC3E}">
        <p14:creationId xmlns:p14="http://schemas.microsoft.com/office/powerpoint/2010/main" val="2631479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3EC5482-CB16-4C2E-A4B5-DAAB9D563514}"/>
              </a:ext>
            </a:extLst>
          </p:cNvPr>
          <p:cNvSpPr txBox="1"/>
          <p:nvPr/>
        </p:nvSpPr>
        <p:spPr>
          <a:xfrm>
            <a:off x="1143691" y="333449"/>
            <a:ext cx="4807500" cy="439631"/>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本章小结</a:t>
            </a:r>
          </a:p>
        </p:txBody>
      </p:sp>
      <p:sp>
        <p:nvSpPr>
          <p:cNvPr id="5" name="圆角矩形 26">
            <a:extLst>
              <a:ext uri="{FF2B5EF4-FFF2-40B4-BE49-F238E27FC236}">
                <a16:creationId xmlns:a16="http://schemas.microsoft.com/office/drawing/2014/main" id="{484D5830-9AD6-42CA-BF07-DDF880555766}"/>
              </a:ext>
            </a:extLst>
          </p:cNvPr>
          <p:cNvSpPr/>
          <p:nvPr/>
        </p:nvSpPr>
        <p:spPr>
          <a:xfrm>
            <a:off x="1198880" y="1810385"/>
            <a:ext cx="9936886" cy="4283705"/>
          </a:xfrm>
          <a:prstGeom prst="roundRect">
            <a:avLst>
              <a:gd name="adj" fmla="val 0"/>
            </a:avLst>
          </a:prstGeom>
          <a:noFill/>
          <a:ln w="31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8" name="TextBox 38">
            <a:extLst>
              <a:ext uri="{FF2B5EF4-FFF2-40B4-BE49-F238E27FC236}">
                <a16:creationId xmlns:a16="http://schemas.microsoft.com/office/drawing/2014/main" id="{05265F8A-5FA1-4825-83F3-7595B2ABB2F0}"/>
              </a:ext>
            </a:extLst>
          </p:cNvPr>
          <p:cNvSpPr txBox="1"/>
          <p:nvPr/>
        </p:nvSpPr>
        <p:spPr>
          <a:xfrm>
            <a:off x="1572769" y="2495235"/>
            <a:ext cx="9202957" cy="3177280"/>
          </a:xfrm>
          <a:prstGeom prst="rect">
            <a:avLst/>
          </a:prstGeom>
          <a:noFill/>
        </p:spPr>
        <p:txBody>
          <a:bodyPr wrap="square" lIns="0" tIns="0" rIns="0" bIns="0" rtlCol="0">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本章对</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MySQL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数据库的入门知识进行了详细讲解。首先介绍了</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数据库的基础知识</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，包括</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数据库概述</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数据库管理技术的发展</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数据库系统的结构</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数据模型</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关系运算</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SQL</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语言</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常见的数据库产品</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；然后介绍了</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MySQL</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安装与配置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，包括</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MySQL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获取</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安装</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配置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管理</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用户登录</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与</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设置密码</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，以及</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MySQL</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客户端的相关命令</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；最后使用</a:t>
            </a:r>
            <a:r>
              <a:rPr lang="en-US" altLang="zh-CN" sz="2000" dirty="0" err="1">
                <a:solidFill>
                  <a:srgbClr val="1369B3"/>
                </a:solidFill>
                <a:latin typeface="微软雅黑" panose="020B0503020204020204" pitchFamily="34" charset="-122"/>
                <a:ea typeface="微软雅黑" panose="020B0503020204020204" pitchFamily="34" charset="-122"/>
                <a:cs typeface="宋体" panose="02010600030101010101" pitchFamily="2" charset="-122"/>
              </a:rPr>
              <a:t>SQLyog</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图形化管理工具</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对</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MySQL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进行登录。通过本章的学习，希望初学者真正掌握 </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MySQL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数据库的基础知识，并且学会在</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Windows</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平台上安装与配置</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MySQL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，为后续的学习打下坚实的基础。</a:t>
            </a:r>
            <a:endParaRPr lang="zh-CN" altLang="zh-CN" sz="2000" dirty="0">
              <a:solidFill>
                <a:srgbClr val="595959"/>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0" name="椭圆 9">
            <a:extLst>
              <a:ext uri="{FF2B5EF4-FFF2-40B4-BE49-F238E27FC236}">
                <a16:creationId xmlns:a16="http://schemas.microsoft.com/office/drawing/2014/main" id="{DF97713B-903B-4515-A80D-ED98DA59A98B}"/>
              </a:ext>
            </a:extLst>
          </p:cNvPr>
          <p:cNvSpPr/>
          <p:nvPr/>
        </p:nvSpPr>
        <p:spPr>
          <a:xfrm>
            <a:off x="4420235" y="14014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本</a:t>
            </a:r>
          </a:p>
        </p:txBody>
      </p:sp>
      <p:sp>
        <p:nvSpPr>
          <p:cNvPr id="11" name="椭圆 10">
            <a:extLst>
              <a:ext uri="{FF2B5EF4-FFF2-40B4-BE49-F238E27FC236}">
                <a16:creationId xmlns:a16="http://schemas.microsoft.com/office/drawing/2014/main" id="{59E501D2-A5F6-4D52-B319-B3172518F29F}"/>
              </a:ext>
            </a:extLst>
          </p:cNvPr>
          <p:cNvSpPr/>
          <p:nvPr/>
        </p:nvSpPr>
        <p:spPr>
          <a:xfrm>
            <a:off x="5139055" y="14014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b="1" dirty="0">
                <a:latin typeface="微软雅黑" panose="020B0503020204020204" pitchFamily="34" charset="-122"/>
                <a:ea typeface="微软雅黑" panose="020B0503020204020204" pitchFamily="34" charset="-122"/>
                <a:sym typeface="+mn-ea"/>
              </a:rPr>
              <a:t>章</a:t>
            </a:r>
          </a:p>
        </p:txBody>
      </p:sp>
      <p:sp>
        <p:nvSpPr>
          <p:cNvPr id="12" name="椭圆 11">
            <a:extLst>
              <a:ext uri="{FF2B5EF4-FFF2-40B4-BE49-F238E27FC236}">
                <a16:creationId xmlns:a16="http://schemas.microsoft.com/office/drawing/2014/main" id="{1E906F77-628A-4450-9FD6-C335BD32E0A4}"/>
              </a:ext>
            </a:extLst>
          </p:cNvPr>
          <p:cNvSpPr/>
          <p:nvPr/>
        </p:nvSpPr>
        <p:spPr>
          <a:xfrm>
            <a:off x="5857875" y="14014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b="1" dirty="0">
                <a:latin typeface="微软雅黑" panose="020B0503020204020204" pitchFamily="34" charset="-122"/>
                <a:ea typeface="微软雅黑" panose="020B0503020204020204" pitchFamily="34" charset="-122"/>
                <a:sym typeface="+mn-ea"/>
              </a:rPr>
              <a:t>小</a:t>
            </a:r>
          </a:p>
        </p:txBody>
      </p:sp>
      <p:sp>
        <p:nvSpPr>
          <p:cNvPr id="13" name="椭圆 12">
            <a:extLst>
              <a:ext uri="{FF2B5EF4-FFF2-40B4-BE49-F238E27FC236}">
                <a16:creationId xmlns:a16="http://schemas.microsoft.com/office/drawing/2014/main" id="{1F6E1139-DB79-46FF-8D7F-B40684294116}"/>
              </a:ext>
            </a:extLst>
          </p:cNvPr>
          <p:cNvSpPr/>
          <p:nvPr/>
        </p:nvSpPr>
        <p:spPr>
          <a:xfrm>
            <a:off x="6576695" y="14014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b="1" dirty="0">
                <a:latin typeface="微软雅黑" panose="020B0503020204020204" pitchFamily="34" charset="-122"/>
                <a:ea typeface="微软雅黑" panose="020B0503020204020204" pitchFamily="34" charset="-122"/>
                <a:sym typeface="+mn-ea"/>
              </a:rPr>
              <a:t>结</a:t>
            </a:r>
          </a:p>
        </p:txBody>
      </p:sp>
    </p:spTree>
    <p:extLst>
      <p:ext uri="{BB962C8B-B14F-4D97-AF65-F5344CB8AC3E}">
        <p14:creationId xmlns:p14="http://schemas.microsoft.com/office/powerpoint/2010/main" val="1078059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1938992"/>
          </a:xfrm>
          <a:prstGeom prst="rect">
            <a:avLst/>
          </a:prstGeom>
          <a:noFill/>
        </p:spPr>
        <p:txBody>
          <a:bodyPr wrap="square">
            <a:spAutoFit/>
          </a:bodyPr>
          <a:lstStyle/>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数据库管理技术的产生：</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数据库技术是应</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数据管理任务的需要</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而产生的。</a:t>
            </a:r>
            <a:endPar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数据管理是指对数据进行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分类</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编码</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存储</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检索</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维护</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，它是</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数据处理的核心</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数据库管理技术发展至今，主要经历的</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个阶段</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p>
        </p:txBody>
      </p:sp>
      <p:sp>
        <p:nvSpPr>
          <p:cNvPr id="4"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数据管理技术的发展</a:t>
            </a:r>
          </a:p>
        </p:txBody>
      </p:sp>
      <p:grpSp>
        <p:nvGrpSpPr>
          <p:cNvPr id="7" name="组合 6"/>
          <p:cNvGrpSpPr/>
          <p:nvPr/>
        </p:nvGrpSpPr>
        <p:grpSpPr>
          <a:xfrm>
            <a:off x="1846734" y="3243069"/>
            <a:ext cx="8499828" cy="2058933"/>
            <a:chOff x="1123770" y="3603109"/>
            <a:chExt cx="6069651" cy="1656172"/>
          </a:xfrm>
        </p:grpSpPr>
        <p:grpSp>
          <p:nvGrpSpPr>
            <p:cNvPr id="8" name="Group 337"/>
            <p:cNvGrpSpPr/>
            <p:nvPr/>
          </p:nvGrpSpPr>
          <p:grpSpPr>
            <a:xfrm>
              <a:off x="1123770" y="3603109"/>
              <a:ext cx="2196431" cy="1436124"/>
              <a:chOff x="1" y="0"/>
              <a:chExt cx="4392858" cy="2872248"/>
            </a:xfrm>
          </p:grpSpPr>
          <p:sp>
            <p:nvSpPr>
              <p:cNvPr id="24"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0070C0"/>
              </a:solidFill>
              <a:ln w="12700" cap="flat">
                <a:noFill/>
                <a:miter lim="400000"/>
              </a:ln>
              <a:effectLst/>
            </p:spPr>
            <p:txBody>
              <a:bodyPr wrap="square" lIns="0" tIns="0" rIns="0" bIns="0" numCol="1" anchor="ctr">
                <a:noAutofit/>
              </a:bodyPr>
              <a:lstStyle/>
              <a:p>
                <a:pPr lvl="0">
                  <a:defRPr sz="11200"/>
                </a:pPr>
                <a:endParaRPr sz="1600">
                  <a:solidFill>
                    <a:schemeClr val="bg1"/>
                  </a:solidFill>
                  <a:cs typeface="+mn-ea"/>
                  <a:sym typeface="+mn-lt"/>
                </a:endParaRPr>
              </a:p>
            </p:txBody>
          </p:sp>
          <p:sp>
            <p:nvSpPr>
              <p:cNvPr id="25" name="Shape 335"/>
              <p:cNvSpPr/>
              <p:nvPr/>
            </p:nvSpPr>
            <p:spPr>
              <a:xfrm>
                <a:off x="680794" y="1146090"/>
                <a:ext cx="3077763" cy="615554"/>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人工管理阶段</a:t>
                </a:r>
                <a:endParaRPr lang="id-ID" altLang="zh-CN"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9" name="Group 342"/>
            <p:cNvGrpSpPr/>
            <p:nvPr/>
          </p:nvGrpSpPr>
          <p:grpSpPr>
            <a:xfrm>
              <a:off x="3036749" y="3603109"/>
              <a:ext cx="2196431" cy="1436124"/>
              <a:chOff x="0" y="0"/>
              <a:chExt cx="4392859" cy="2872248"/>
            </a:xfrm>
          </p:grpSpPr>
          <p:sp>
            <p:nvSpPr>
              <p:cNvPr id="22"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bg2"/>
              </a:solidFill>
              <a:ln w="12700" cap="flat">
                <a:noFill/>
                <a:miter lim="400000"/>
              </a:ln>
              <a:effectLst/>
            </p:spPr>
            <p:txBody>
              <a:bodyPr wrap="square" lIns="0" tIns="0" rIns="0" bIns="0" numCol="1" anchor="ctr">
                <a:noAutofit/>
              </a:bodyPr>
              <a:lstStyle/>
              <a:p>
                <a:pPr lvl="0">
                  <a:defRPr sz="11200"/>
                </a:pPr>
                <a:endParaRPr sz="1600">
                  <a:cs typeface="+mn-ea"/>
                  <a:sym typeface="+mn-lt"/>
                </a:endParaRPr>
              </a:p>
            </p:txBody>
          </p:sp>
          <p:sp>
            <p:nvSpPr>
              <p:cNvPr id="23" name="Shape 340"/>
              <p:cNvSpPr/>
              <p:nvPr/>
            </p:nvSpPr>
            <p:spPr>
              <a:xfrm>
                <a:off x="932337"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b="1" dirty="0">
                    <a:solidFill>
                      <a:srgbClr val="595959"/>
                    </a:solidFill>
                    <a:latin typeface="微软雅黑" panose="020B0503020204020204" pitchFamily="34" charset="-122"/>
                    <a:ea typeface="微软雅黑" panose="020B0503020204020204" pitchFamily="34" charset="-122"/>
                    <a:cs typeface="+mn-ea"/>
                    <a:sym typeface="+mn-lt"/>
                  </a:rPr>
                  <a:t>文件系统阶段</a:t>
                </a:r>
                <a:endParaRPr lang="id-ID" altLang="zh-CN" b="1" dirty="0">
                  <a:solidFill>
                    <a:srgbClr val="595959"/>
                  </a:solidFill>
                  <a:latin typeface="微软雅黑" panose="020B0503020204020204" pitchFamily="34" charset="-122"/>
                  <a:ea typeface="微软雅黑" panose="020B0503020204020204" pitchFamily="34" charset="-122"/>
                  <a:cs typeface="+mn-ea"/>
                  <a:sym typeface="+mn-lt"/>
                </a:endParaRPr>
              </a:p>
            </p:txBody>
          </p:sp>
        </p:grpSp>
        <p:grpSp>
          <p:nvGrpSpPr>
            <p:cNvPr id="10" name="Group 347"/>
            <p:cNvGrpSpPr/>
            <p:nvPr/>
          </p:nvGrpSpPr>
          <p:grpSpPr>
            <a:xfrm>
              <a:off x="4996990" y="3603109"/>
              <a:ext cx="2196431" cy="1436124"/>
              <a:chOff x="0" y="0"/>
              <a:chExt cx="4392859" cy="2872248"/>
            </a:xfrm>
          </p:grpSpPr>
          <p:sp>
            <p:nvSpPr>
              <p:cNvPr id="20" name="Shape 34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0070C0"/>
              </a:solidFill>
              <a:ln w="12700" cap="flat">
                <a:noFill/>
                <a:miter lim="400000"/>
              </a:ln>
              <a:effectLst/>
            </p:spPr>
            <p:txBody>
              <a:bodyPr wrap="square" lIns="0" tIns="0" rIns="0" bIns="0" numCol="1" anchor="ctr">
                <a:noAutofit/>
              </a:bodyPr>
              <a:lstStyle/>
              <a:p>
                <a:pPr lvl="0">
                  <a:defRPr sz="11200"/>
                </a:pPr>
                <a:endParaRPr sz="1600">
                  <a:solidFill>
                    <a:schemeClr val="bg1"/>
                  </a:solidFill>
                  <a:cs typeface="+mn-ea"/>
                  <a:sym typeface="+mn-lt"/>
                </a:endParaRPr>
              </a:p>
            </p:txBody>
          </p:sp>
          <p:sp>
            <p:nvSpPr>
              <p:cNvPr id="21" name="Shape 345"/>
              <p:cNvSpPr/>
              <p:nvPr/>
            </p:nvSpPr>
            <p:spPr>
              <a:xfrm>
                <a:off x="1086541" y="1289712"/>
                <a:ext cx="297247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数据库系统阶段</a:t>
                </a:r>
                <a:endParaRPr lang="id-ID" altLang="zh-CN"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1" name="Group 360"/>
            <p:cNvGrpSpPr/>
            <p:nvPr/>
          </p:nvGrpSpPr>
          <p:grpSpPr>
            <a:xfrm>
              <a:off x="2009337" y="4833984"/>
              <a:ext cx="425297" cy="425297"/>
              <a:chOff x="0" y="0"/>
              <a:chExt cx="850594" cy="850594"/>
            </a:xfrm>
          </p:grpSpPr>
          <p:sp>
            <p:nvSpPr>
              <p:cNvPr id="18"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0C0"/>
              </a:solidFill>
              <a:ln w="50800" cap="flat">
                <a:solidFill>
                  <a:srgbClr val="FBF9FC"/>
                </a:solidFill>
                <a:prstDash val="solid"/>
                <a:miter lim="400000"/>
              </a:ln>
              <a:effectLst/>
            </p:spPr>
            <p:txBody>
              <a:bodyPr wrap="square" lIns="0" tIns="0" rIns="0" bIns="0" numCol="1" anchor="ctr">
                <a:noAutofit/>
              </a:bodyPr>
              <a:lstStyle/>
              <a:p>
                <a:pPr lvl="0">
                  <a:defRPr sz="11200"/>
                </a:pPr>
                <a:endParaRPr sz="14935">
                  <a:solidFill>
                    <a:schemeClr val="bg1"/>
                  </a:solidFill>
                  <a:cs typeface="+mn-ea"/>
                  <a:sym typeface="+mn-lt"/>
                </a:endParaRPr>
              </a:p>
            </p:txBody>
          </p:sp>
          <p:sp>
            <p:nvSpPr>
              <p:cNvPr id="19" name="Shape 359"/>
              <p:cNvSpPr/>
              <p:nvPr/>
            </p:nvSpPr>
            <p:spPr>
              <a:xfrm>
                <a:off x="328578" y="114147"/>
                <a:ext cx="250430" cy="622300"/>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600" dirty="0">
                    <a:solidFill>
                      <a:schemeClr val="bg1"/>
                    </a:solidFill>
                    <a:latin typeface="微软雅黑" panose="020B0503020204020204" pitchFamily="34" charset="-122"/>
                    <a:ea typeface="微软雅黑" panose="020B0503020204020204" pitchFamily="34" charset="-122"/>
                    <a:cs typeface="+mn-ea"/>
                    <a:sym typeface="+mn-lt"/>
                  </a:rPr>
                  <a:t>1</a:t>
                </a:r>
              </a:p>
            </p:txBody>
          </p:sp>
        </p:grpSp>
        <p:grpSp>
          <p:nvGrpSpPr>
            <p:cNvPr id="12" name="Group 363"/>
            <p:cNvGrpSpPr/>
            <p:nvPr/>
          </p:nvGrpSpPr>
          <p:grpSpPr>
            <a:xfrm>
              <a:off x="3926353" y="4833984"/>
              <a:ext cx="425297" cy="425297"/>
              <a:chOff x="0" y="0"/>
              <a:chExt cx="850594" cy="850594"/>
            </a:xfrm>
          </p:grpSpPr>
          <p:sp>
            <p:nvSpPr>
              <p:cNvPr id="16" name="Shape 361"/>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50800" cap="flat">
                <a:solidFill>
                  <a:srgbClr val="FBF9FC"/>
                </a:solidFill>
                <a:prstDash val="solid"/>
                <a:miter lim="400000"/>
              </a:ln>
              <a:effectLst/>
            </p:spPr>
            <p:txBody>
              <a:bodyPr wrap="square" lIns="0" tIns="0" rIns="0" bIns="0" numCol="1" anchor="ctr">
                <a:noAutofit/>
              </a:bodyPr>
              <a:lstStyle/>
              <a:p>
                <a:pPr lvl="0">
                  <a:defRPr sz="11200"/>
                </a:pPr>
                <a:endParaRPr sz="14935">
                  <a:cs typeface="+mn-ea"/>
                  <a:sym typeface="+mn-lt"/>
                </a:endParaRPr>
              </a:p>
            </p:txBody>
          </p:sp>
          <p:sp>
            <p:nvSpPr>
              <p:cNvPr id="17" name="Shape 362"/>
              <p:cNvSpPr/>
              <p:nvPr/>
            </p:nvSpPr>
            <p:spPr>
              <a:xfrm>
                <a:off x="331371" y="227245"/>
                <a:ext cx="171705" cy="39611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600" dirty="0">
                    <a:solidFill>
                      <a:srgbClr val="595959"/>
                    </a:solidFill>
                    <a:latin typeface="微软雅黑" panose="020B0503020204020204" pitchFamily="34" charset="-122"/>
                    <a:ea typeface="微软雅黑" panose="020B0503020204020204" pitchFamily="34" charset="-122"/>
                    <a:cs typeface="+mn-ea"/>
                    <a:sym typeface="+mn-lt"/>
                  </a:rPr>
                  <a:t>2</a:t>
                </a:r>
              </a:p>
            </p:txBody>
          </p:sp>
        </p:grpSp>
        <p:grpSp>
          <p:nvGrpSpPr>
            <p:cNvPr id="13" name="Group 366"/>
            <p:cNvGrpSpPr/>
            <p:nvPr/>
          </p:nvGrpSpPr>
          <p:grpSpPr>
            <a:xfrm>
              <a:off x="5882557" y="4833984"/>
              <a:ext cx="425297" cy="425297"/>
              <a:chOff x="0" y="0"/>
              <a:chExt cx="850594" cy="850594"/>
            </a:xfrm>
          </p:grpSpPr>
          <p:sp>
            <p:nvSpPr>
              <p:cNvPr id="14" name="Shape 364"/>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0C0"/>
              </a:solidFill>
              <a:ln w="50800" cap="flat">
                <a:solidFill>
                  <a:srgbClr val="FBF9FC"/>
                </a:solidFill>
                <a:prstDash val="solid"/>
                <a:miter lim="400000"/>
              </a:ln>
              <a:effectLst/>
            </p:spPr>
            <p:txBody>
              <a:bodyPr wrap="square" lIns="0" tIns="0" rIns="0" bIns="0" numCol="1" anchor="ctr">
                <a:noAutofit/>
              </a:bodyPr>
              <a:lstStyle/>
              <a:p>
                <a:pPr lvl="0">
                  <a:defRPr sz="11200"/>
                </a:pPr>
                <a:endParaRPr sz="14935">
                  <a:solidFill>
                    <a:schemeClr val="bg1"/>
                  </a:solidFill>
                  <a:cs typeface="+mn-ea"/>
                  <a:sym typeface="+mn-lt"/>
                </a:endParaRPr>
              </a:p>
            </p:txBody>
          </p:sp>
          <p:sp>
            <p:nvSpPr>
              <p:cNvPr id="15" name="Shape 365"/>
              <p:cNvSpPr/>
              <p:nvPr/>
            </p:nvSpPr>
            <p:spPr>
              <a:xfrm>
                <a:off x="339445" y="227245"/>
                <a:ext cx="171705" cy="39611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600" dirty="0">
                    <a:solidFill>
                      <a:schemeClr val="bg1"/>
                    </a:solidFill>
                    <a:latin typeface="微软雅黑" panose="020B0503020204020204" pitchFamily="34" charset="-122"/>
                    <a:ea typeface="微软雅黑" panose="020B0503020204020204" pitchFamily="34" charset="-122"/>
                    <a:cs typeface="+mn-ea"/>
                    <a:sym typeface="+mn-lt"/>
                  </a:rPr>
                  <a:t>3</a:t>
                </a:r>
              </a:p>
            </p:txBody>
          </p:sp>
        </p:grpSp>
      </p:grpSp>
    </p:spTree>
    <p:extLst>
      <p:ext uri="{BB962C8B-B14F-4D97-AF65-F5344CB8AC3E}">
        <p14:creationId xmlns:p14="http://schemas.microsoft.com/office/powerpoint/2010/main" val="1336333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499624"/>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人工管理阶段</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数据管理技术的发展</a:t>
            </a:r>
          </a:p>
        </p:txBody>
      </p:sp>
      <p:sp>
        <p:nvSpPr>
          <p:cNvPr id="26" name="文本框 25"/>
          <p:cNvSpPr txBox="1"/>
          <p:nvPr/>
        </p:nvSpPr>
        <p:spPr>
          <a:xfrm>
            <a:off x="1270670" y="2012182"/>
            <a:ext cx="10081120" cy="1338828"/>
          </a:xfrm>
          <a:prstGeom prst="rect">
            <a:avLst/>
          </a:prstGeom>
          <a:noFill/>
        </p:spPr>
        <p:txBody>
          <a:bodyPr wrap="square" rtlCol="0">
            <a:spAutoFit/>
          </a:bodyPr>
          <a:lstStyle/>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20</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世纪</a:t>
            </a:r>
            <a:r>
              <a:rPr lang="en-US" altLang="zh-CN"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50</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年代中期以前，计算机主要用于</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科学计算</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，硬件方面没有磁盘等直接存取设备，只有</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磁带</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卡片</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纸带</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；软件方面没有操作系统和管理数据的软件；数据的输入、存取等需要</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人工操作</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。人工管理阶段处理数据</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非常麻烦和低效</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p>
        </p:txBody>
      </p:sp>
      <p:sp>
        <p:nvSpPr>
          <p:cNvPr id="27" name="矩形: 圆角 2"/>
          <p:cNvSpPr/>
          <p:nvPr/>
        </p:nvSpPr>
        <p:spPr>
          <a:xfrm>
            <a:off x="1126654" y="1877735"/>
            <a:ext cx="10369152" cy="1629324"/>
          </a:xfrm>
          <a:prstGeom prst="roundRect">
            <a:avLst/>
          </a:prstGeom>
          <a:noFill/>
          <a:ln w="95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707027" y="5775881"/>
            <a:ext cx="672006" cy="338554"/>
          </a:xfrm>
          <a:prstGeom prst="rect">
            <a:avLst/>
          </a:prstGeom>
          <a:noFill/>
        </p:spPr>
        <p:txBody>
          <a:bodyPr wrap="square" rtlCol="0">
            <a:spAutoFit/>
          </a:bodyPr>
          <a:lstStyle/>
          <a:p>
            <a:r>
              <a:rPr lang="zh-CN" altLang="en-US" sz="16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磁带</a:t>
            </a:r>
          </a:p>
        </p:txBody>
      </p:sp>
      <p:pic>
        <p:nvPicPr>
          <p:cNvPr id="29" name="图片 28"/>
          <p:cNvPicPr>
            <a:picLocks noChangeAspect="1"/>
          </p:cNvPicPr>
          <p:nvPr/>
        </p:nvPicPr>
        <p:blipFill>
          <a:blip r:embed="rId2"/>
          <a:stretch>
            <a:fillRect/>
          </a:stretch>
        </p:blipFill>
        <p:spPr>
          <a:xfrm>
            <a:off x="1270670" y="3697352"/>
            <a:ext cx="1544720" cy="1882979"/>
          </a:xfrm>
          <a:prstGeom prst="rect">
            <a:avLst/>
          </a:prstGeom>
        </p:spPr>
      </p:pic>
      <p:pic>
        <p:nvPicPr>
          <p:cNvPr id="30" name="图片 29"/>
          <p:cNvPicPr>
            <a:picLocks noChangeAspect="1"/>
          </p:cNvPicPr>
          <p:nvPr/>
        </p:nvPicPr>
        <p:blipFill>
          <a:blip r:embed="rId3"/>
          <a:stretch>
            <a:fillRect/>
          </a:stretch>
        </p:blipFill>
        <p:spPr>
          <a:xfrm>
            <a:off x="3646934" y="3731195"/>
            <a:ext cx="3780165" cy="1668226"/>
          </a:xfrm>
          <a:prstGeom prst="rect">
            <a:avLst/>
          </a:prstGeom>
        </p:spPr>
      </p:pic>
      <p:pic>
        <p:nvPicPr>
          <p:cNvPr id="31" name="图片 30"/>
          <p:cNvPicPr>
            <a:picLocks noChangeAspect="1"/>
          </p:cNvPicPr>
          <p:nvPr/>
        </p:nvPicPr>
        <p:blipFill>
          <a:blip r:embed="rId4"/>
          <a:stretch>
            <a:fillRect/>
          </a:stretch>
        </p:blipFill>
        <p:spPr>
          <a:xfrm>
            <a:off x="8158141" y="3731195"/>
            <a:ext cx="3168352" cy="1644525"/>
          </a:xfrm>
          <a:prstGeom prst="rect">
            <a:avLst/>
          </a:prstGeom>
        </p:spPr>
      </p:pic>
      <p:sp>
        <p:nvSpPr>
          <p:cNvPr id="32" name="文本框 31"/>
          <p:cNvSpPr txBox="1"/>
          <p:nvPr/>
        </p:nvSpPr>
        <p:spPr>
          <a:xfrm>
            <a:off x="5201013" y="5775881"/>
            <a:ext cx="672006" cy="338554"/>
          </a:xfrm>
          <a:prstGeom prst="rect">
            <a:avLst/>
          </a:prstGeom>
          <a:noFill/>
        </p:spPr>
        <p:txBody>
          <a:bodyPr wrap="square" rtlCol="0">
            <a:spAutoFit/>
          </a:bodyPr>
          <a:lstStyle/>
          <a:p>
            <a:r>
              <a:rPr lang="zh-CN" altLang="en-US" sz="16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卡片</a:t>
            </a:r>
          </a:p>
        </p:txBody>
      </p:sp>
      <p:sp>
        <p:nvSpPr>
          <p:cNvPr id="33" name="文本框 32"/>
          <p:cNvSpPr txBox="1"/>
          <p:nvPr/>
        </p:nvSpPr>
        <p:spPr>
          <a:xfrm>
            <a:off x="9406314" y="5775881"/>
            <a:ext cx="672006" cy="338554"/>
          </a:xfrm>
          <a:prstGeom prst="rect">
            <a:avLst/>
          </a:prstGeom>
          <a:noFill/>
        </p:spPr>
        <p:txBody>
          <a:bodyPr wrap="square" rtlCol="0">
            <a:spAutoFit/>
          </a:bodyPr>
          <a:lstStyle/>
          <a:p>
            <a:r>
              <a:rPr lang="zh-CN" altLang="en-US" sz="16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纸带</a:t>
            </a:r>
          </a:p>
        </p:txBody>
      </p:sp>
    </p:spTree>
    <p:extLst>
      <p:ext uri="{BB962C8B-B14F-4D97-AF65-F5344CB8AC3E}">
        <p14:creationId xmlns:p14="http://schemas.microsoft.com/office/powerpoint/2010/main" val="79429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2862322"/>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人工管理阶段</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人工管理阶段</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数据库管理技术</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特点</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① 数据</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不能</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在计算机中</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长期保存</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② 数据需要由应用程序</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自己进行管理</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③ 数据是面向应用程序的，不同应用程序之间</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无法共享数据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④ 数据不具有</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独立性</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完全依赖</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于应用程序。</a:t>
            </a:r>
          </a:p>
        </p:txBody>
      </p:sp>
      <p:sp>
        <p:nvSpPr>
          <p:cNvPr id="4"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数据管理技术的发展</a:t>
            </a:r>
          </a:p>
        </p:txBody>
      </p:sp>
    </p:spTree>
    <p:extLst>
      <p:ext uri="{BB962C8B-B14F-4D97-AF65-F5344CB8AC3E}">
        <p14:creationId xmlns:p14="http://schemas.microsoft.com/office/powerpoint/2010/main" val="1562046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553998"/>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文件系统阶段</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数据管理技术的发展</a:t>
            </a:r>
          </a:p>
        </p:txBody>
      </p:sp>
      <p:sp>
        <p:nvSpPr>
          <p:cNvPr id="26" name="文本框 25"/>
          <p:cNvSpPr txBox="1"/>
          <p:nvPr/>
        </p:nvSpPr>
        <p:spPr>
          <a:xfrm>
            <a:off x="1342678" y="1888500"/>
            <a:ext cx="10081120" cy="1754326"/>
          </a:xfrm>
          <a:prstGeom prst="rect">
            <a:avLst/>
          </a:prstGeom>
          <a:noFill/>
        </p:spPr>
        <p:txBody>
          <a:bodyPr wrap="square" rtlCol="0">
            <a:spAutoFit/>
          </a:bodyPr>
          <a:lstStyle/>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20</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世纪</a:t>
            </a:r>
            <a:r>
              <a:rPr lang="en-US" altLang="zh-CN"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50</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年代后期到</a:t>
            </a:r>
            <a:r>
              <a:rPr lang="en-US" altLang="zh-CN"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60</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年代中期，</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硬件</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方面，有了</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磁盘</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等直接存取设备；</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软件</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方面，出现了</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操作系统</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，并且操作系统提供了</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专门的数据管理软件</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，称为</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文件系统</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；数据处理上，能够</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联机实时处理</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。数据以</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文件</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为单位保存在</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外存储器</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上，由操作系统管理。文件系统阶段</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程序和数据分离</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，实现了以</a:t>
            </a:r>
            <a:r>
              <a:rPr lang="zh-CN" altLang="en-US" sz="18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文件为单位的数据共享</a:t>
            </a:r>
            <a:r>
              <a:rPr lang="zh-CN" altLang="en-US" sz="18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p>
        </p:txBody>
      </p:sp>
      <p:sp>
        <p:nvSpPr>
          <p:cNvPr id="27" name="矩形: 圆角 2"/>
          <p:cNvSpPr/>
          <p:nvPr/>
        </p:nvSpPr>
        <p:spPr>
          <a:xfrm>
            <a:off x="1198662" y="1773610"/>
            <a:ext cx="10369152" cy="1984107"/>
          </a:xfrm>
          <a:prstGeom prst="roundRect">
            <a:avLst/>
          </a:prstGeom>
          <a:noFill/>
          <a:ln w="95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stretch>
            <a:fillRect/>
          </a:stretch>
        </p:blipFill>
        <p:spPr>
          <a:xfrm>
            <a:off x="4981107" y="3866367"/>
            <a:ext cx="2566935" cy="2590791"/>
          </a:xfrm>
          <a:prstGeom prst="rect">
            <a:avLst/>
          </a:prstGeom>
        </p:spPr>
      </p:pic>
    </p:spTree>
    <p:extLst>
      <p:ext uri="{BB962C8B-B14F-4D97-AF65-F5344CB8AC3E}">
        <p14:creationId xmlns:p14="http://schemas.microsoft.com/office/powerpoint/2010/main" val="3687591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2862322"/>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文件系统阶段</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文件系统阶段</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数据库管理技术</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0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特点</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① 数据能够在计算机的外存设备上</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长期保存</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，可以对数据</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反复</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进行</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插入</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查询</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修改</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删除</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等操作。</a:t>
            </a:r>
          </a:p>
          <a:p>
            <a:pPr>
              <a:lnSpc>
                <a:spcPct val="150000"/>
              </a:lnSpc>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② 通过文件系统管理数据，文件系统提供了文件管理功能和存取方法。虽然在一定程度上实现了数据独立和共享，但</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数据的独立与共享能力</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都</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非常薄弱</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4"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数据管理技术的发展</a:t>
            </a:r>
          </a:p>
        </p:txBody>
      </p:sp>
    </p:spTree>
    <p:extLst>
      <p:ext uri="{BB962C8B-B14F-4D97-AF65-F5344CB8AC3E}">
        <p14:creationId xmlns:p14="http://schemas.microsoft.com/office/powerpoint/2010/main" val="1008853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553998"/>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数据库系统阶段</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数据管理技术的发展</a:t>
            </a:r>
          </a:p>
        </p:txBody>
      </p:sp>
      <p:sp>
        <p:nvSpPr>
          <p:cNvPr id="26" name="文本框 25"/>
          <p:cNvSpPr txBox="1"/>
          <p:nvPr/>
        </p:nvSpPr>
        <p:spPr>
          <a:xfrm>
            <a:off x="1270670" y="1888500"/>
            <a:ext cx="10081120" cy="1884618"/>
          </a:xfrm>
          <a:prstGeom prst="rect">
            <a:avLst/>
          </a:prstGeom>
          <a:noFill/>
        </p:spPr>
        <p:txBody>
          <a:bodyPr wrap="square" rtlCol="0">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从</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20</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世纪</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60</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年代后期开始，计算机的应用范围</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越来越广泛</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，管理的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数据量越来越多</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，同时对多种应用程序之间</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数据共享的需求越来越强烈</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，文件系统的管理方式已经</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无法满足需求</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。为了</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提高数据管理的效率</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，解决</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多用户</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多应用程序共享数据的需求</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，数据库技术应运而生，由此进入了数据库系统阶段。</a:t>
            </a:r>
          </a:p>
        </p:txBody>
      </p:sp>
      <p:sp>
        <p:nvSpPr>
          <p:cNvPr id="27" name="矩形: 圆角 2"/>
          <p:cNvSpPr/>
          <p:nvPr/>
        </p:nvSpPr>
        <p:spPr>
          <a:xfrm>
            <a:off x="1126654" y="1773610"/>
            <a:ext cx="10369152" cy="2232248"/>
          </a:xfrm>
          <a:prstGeom prst="roundRect">
            <a:avLst/>
          </a:prstGeom>
          <a:noFill/>
          <a:ln w="95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0554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1486694" y="2209426"/>
            <a:ext cx="9721080" cy="688075"/>
            <a:chOff x="978872" y="1800500"/>
            <a:chExt cx="5471124" cy="515937"/>
          </a:xfrm>
        </p:grpSpPr>
        <p:sp>
          <p:nvSpPr>
            <p:cNvPr id="81"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数据库的概念</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数据库管理系统</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数据库系统</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含义。</a:t>
              </a:r>
            </a:p>
          </p:txBody>
        </p:sp>
        <p:sp>
          <p:nvSpPr>
            <p:cNvPr id="82"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3" name="组合 82"/>
          <p:cNvGrpSpPr/>
          <p:nvPr/>
        </p:nvGrpSpPr>
        <p:grpSpPr>
          <a:xfrm>
            <a:off x="1483135" y="3179651"/>
            <a:ext cx="9709797" cy="685963"/>
            <a:chOff x="978872" y="2570435"/>
            <a:chExt cx="5437064" cy="514352"/>
          </a:xfrm>
        </p:grpSpPr>
        <p:sp>
          <p:nvSpPr>
            <p:cNvPr id="84" name="Pentagon 5"/>
            <p:cNvSpPr/>
            <p:nvPr/>
          </p:nvSpPr>
          <p:spPr bwMode="auto">
            <a:xfrm>
              <a:off x="978872" y="257043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数据库管理技术的发展</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数据库管理技术</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不同阶段的</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特点。</a:t>
              </a:r>
            </a:p>
          </p:txBody>
        </p:sp>
        <p:sp>
          <p:nvSpPr>
            <p:cNvPr id="8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6" name="组合 85"/>
          <p:cNvGrpSpPr/>
          <p:nvPr/>
        </p:nvGrpSpPr>
        <p:grpSpPr>
          <a:xfrm>
            <a:off x="1477223" y="4147757"/>
            <a:ext cx="9698457" cy="688077"/>
            <a:chOff x="978872" y="3338787"/>
            <a:chExt cx="5437064" cy="515938"/>
          </a:xfrm>
        </p:grpSpPr>
        <p:sp>
          <p:nvSpPr>
            <p:cNvPr id="87"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数据模型的概念和分类</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数据模型的分类</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常见术语的含义。</a:t>
              </a:r>
            </a:p>
          </p:txBody>
        </p:sp>
        <p:sp>
          <p:nvSpPr>
            <p:cNvPr id="88"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12" name="组合 11">
            <a:extLst>
              <a:ext uri="{FF2B5EF4-FFF2-40B4-BE49-F238E27FC236}">
                <a16:creationId xmlns:a16="http://schemas.microsoft.com/office/drawing/2014/main" id="{C55B7ECE-9BF9-4306-B06D-44E3051C7EF5}"/>
              </a:ext>
            </a:extLst>
          </p:cNvPr>
          <p:cNvGrpSpPr/>
          <p:nvPr/>
        </p:nvGrpSpPr>
        <p:grpSpPr>
          <a:xfrm>
            <a:off x="1480067" y="5117981"/>
            <a:ext cx="9698457" cy="688077"/>
            <a:chOff x="978872" y="3338787"/>
            <a:chExt cx="5437064" cy="515938"/>
          </a:xfrm>
        </p:grpSpPr>
        <p:sp>
          <p:nvSpPr>
            <p:cNvPr id="13" name="Pentagon 6">
              <a:extLst>
                <a:ext uri="{FF2B5EF4-FFF2-40B4-BE49-F238E27FC236}">
                  <a16:creationId xmlns:a16="http://schemas.microsoft.com/office/drawing/2014/main" id="{ADA22A8C-8DFB-42FF-8563-7E9702ECEAE7}"/>
                </a:ext>
              </a:extLst>
            </p:cNvPr>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      掌握</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关系运算的使用</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，能够根据不同的场景选择合适的</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运算符</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进行</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关系运算。</a:t>
              </a:r>
            </a:p>
          </p:txBody>
        </p:sp>
        <p:sp>
          <p:nvSpPr>
            <p:cNvPr id="14" name="MH_Others_1">
              <a:extLst>
                <a:ext uri="{FF2B5EF4-FFF2-40B4-BE49-F238E27FC236}">
                  <a16:creationId xmlns:a16="http://schemas.microsoft.com/office/drawing/2014/main" id="{75984091-CA7D-486E-9BDD-4ADCCDD4BD5C}"/>
                </a:ext>
              </a:extLst>
            </p:cNvPr>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extLst>
      <p:ext uri="{BB962C8B-B14F-4D97-AF65-F5344CB8AC3E}">
        <p14:creationId xmlns:p14="http://schemas.microsoft.com/office/powerpoint/2010/main" val="3603935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5539978"/>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数据库系统阶段</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数据库系统阶段</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数据库管理技术</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特点：</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数据结构化</a:t>
            </a:r>
          </a:p>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数据库中的数据不再仅仅针对某一个应用程序，而是</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面向整个系统</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数据的共享性高、冗余度低</a:t>
            </a:r>
          </a:p>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数据面向整个系统被</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多个用户</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多个应用程序</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共享使用，</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减少数据冗余</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节约存储空间</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，避免数据之间的不相容性与不一致性。</a:t>
            </a:r>
          </a:p>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数据独立性高</a:t>
            </a:r>
          </a:p>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数据的独立性包含逻辑独立性和物理独立性，</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逻辑独立性</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是指数据库中</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数据的逻辑结构</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应用程序相互独立</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物理独立性</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指数据物理结构</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的变化</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不影响</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数据的逻辑结构。</a:t>
            </a:r>
          </a:p>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统一管理与控制</a:t>
            </a:r>
          </a:p>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数据的统一管理与控制主要包括数据的</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安全性保护</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完整性检查</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并发控制</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。防止数据丢失，确保数据正确有效。</a:t>
            </a:r>
          </a:p>
        </p:txBody>
      </p:sp>
      <p:sp>
        <p:nvSpPr>
          <p:cNvPr id="4"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数据管理技术的发展</a:t>
            </a:r>
          </a:p>
        </p:txBody>
      </p:sp>
    </p:spTree>
    <p:extLst>
      <p:ext uri="{BB962C8B-B14F-4D97-AF65-F5344CB8AC3E}">
        <p14:creationId xmlns:p14="http://schemas.microsoft.com/office/powerpoint/2010/main" val="2399575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645818"/>
            <a:ext cx="5429568"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数据库系统的结构</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，能够说出数据库系统的</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三级模式</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二级映像</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结构。</a:t>
            </a:r>
            <a:endParaRPr lang="zh-CN" altLang="en-US" dirty="0">
              <a:solidFill>
                <a:srgbClr val="595959"/>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数据库系统的结构</a:t>
            </a:r>
          </a:p>
        </p:txBody>
      </p:sp>
    </p:spTree>
    <p:extLst>
      <p:ext uri="{BB962C8B-B14F-4D97-AF65-F5344CB8AC3E}">
        <p14:creationId xmlns:p14="http://schemas.microsoft.com/office/powerpoint/2010/main" val="1988717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4247317"/>
          </a:xfrm>
          <a:prstGeom prst="rect">
            <a:avLst/>
          </a:prstGeom>
          <a:noFill/>
        </p:spPr>
        <p:txBody>
          <a:bodyPr wrap="square">
            <a:spAutoFit/>
          </a:bodyPr>
          <a:lstStyle/>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三级模式结构的产生：</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ANSI</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为了规范用户对数据库的使用，</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ANSI</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的数据库管理系统研究小组于</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1978</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年提出了</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ANSI-SPARC</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体系结构</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，即</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三级模式结构</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（或称为三层体系结构）。</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ANSI-SPARC</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最终没有成为正式标准，但它仍然是理解数据库管理系统的基础。</a:t>
            </a:r>
            <a:endPar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三级模式结构的分类：</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数据库系统的三级模式结构是指数据库管理系统从三个层次来管理数据，分别是</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外部层</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External Level)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概念层</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Conceptual Level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内部层</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Internal Level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）。这三个层次分别对应三种不同的模式，分别是</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外模式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External Schema)</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概念模式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err="1">
                <a:solidFill>
                  <a:srgbClr val="595959"/>
                </a:solidFill>
                <a:latin typeface="微软雅黑" panose="020B0503020204020204" pitchFamily="34" charset="-122"/>
                <a:ea typeface="微软雅黑" panose="020B0503020204020204" pitchFamily="34" charset="-122"/>
                <a:cs typeface="宋体" panose="02010600030101010101" pitchFamily="2" charset="-122"/>
              </a:rPr>
              <a:t>ConceptualSchema</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内模式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Internal Schema</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）三级构成。</a:t>
            </a:r>
          </a:p>
        </p:txBody>
      </p:sp>
      <p:sp>
        <p:nvSpPr>
          <p:cNvPr id="5"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数据库系统的结构</a:t>
            </a:r>
          </a:p>
        </p:txBody>
      </p:sp>
    </p:spTree>
    <p:extLst>
      <p:ext uri="{BB962C8B-B14F-4D97-AF65-F5344CB8AC3E}">
        <p14:creationId xmlns:p14="http://schemas.microsoft.com/office/powerpoint/2010/main" val="2217082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1938992"/>
          </a:xfrm>
          <a:prstGeom prst="rect">
            <a:avLst/>
          </a:prstGeom>
          <a:noFill/>
        </p:spPr>
        <p:txBody>
          <a:bodyPr wrap="square">
            <a:spAutoFit/>
          </a:bodyPr>
          <a:lstStyle/>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什么是二级映像：</a:t>
            </a:r>
            <a:endPar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在</a:t>
            </a:r>
            <a:r>
              <a:rPr lang="zh-CN"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外模式与概念模式</a:t>
            </a: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之间，以及</a:t>
            </a:r>
            <a:r>
              <a:rPr lang="zh-CN"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概念模式与内模式</a:t>
            </a: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之间，还存在映像，即</a:t>
            </a:r>
            <a:r>
              <a:rPr lang="zh-CN"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二级映像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二级映像是</a:t>
            </a:r>
            <a:r>
              <a:rPr lang="zh-CN"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一种规则</a:t>
            </a: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，它规定了</a:t>
            </a:r>
            <a:r>
              <a:rPr lang="zh-CN"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外部层</a:t>
            </a: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概念层</a:t>
            </a: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内部层</a:t>
            </a: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如何在系统内部进行</a:t>
            </a:r>
            <a:r>
              <a:rPr lang="zh-CN"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联系</a:t>
            </a: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转换</a:t>
            </a: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。通过二级映像，保证了数据库系统中</a:t>
            </a:r>
            <a:r>
              <a:rPr lang="zh-CN"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数据的逻辑独立性</a:t>
            </a: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物理独立性</a:t>
            </a:r>
            <a:r>
              <a:rPr lang="zh-CN"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5"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数据库系统的结构</a:t>
            </a:r>
          </a:p>
        </p:txBody>
      </p:sp>
    </p:spTree>
    <p:extLst>
      <p:ext uri="{BB962C8B-B14F-4D97-AF65-F5344CB8AC3E}">
        <p14:creationId xmlns:p14="http://schemas.microsoft.com/office/powerpoint/2010/main" val="668150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499624"/>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数据库系统的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三级模式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和</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二级映像结构</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示意图：</a:t>
            </a:r>
          </a:p>
        </p:txBody>
      </p:sp>
      <p:sp>
        <p:nvSpPr>
          <p:cNvPr id="5"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数据库系统的结构</a:t>
            </a:r>
          </a:p>
        </p:txBody>
      </p:sp>
      <p:graphicFrame>
        <p:nvGraphicFramePr>
          <p:cNvPr id="3" name="对象 2"/>
          <p:cNvGraphicFramePr>
            <a:graphicFrameLocks noChangeAspect="1"/>
          </p:cNvGraphicFramePr>
          <p:nvPr>
            <p:extLst>
              <p:ext uri="{D42A27DB-BD31-4B8C-83A1-F6EECF244321}">
                <p14:modId xmlns:p14="http://schemas.microsoft.com/office/powerpoint/2010/main" val="2241493923"/>
              </p:ext>
            </p:extLst>
          </p:nvPr>
        </p:nvGraphicFramePr>
        <p:xfrm>
          <a:off x="3286894" y="1907196"/>
          <a:ext cx="5904656" cy="3645483"/>
        </p:xfrm>
        <a:graphic>
          <a:graphicData uri="http://schemas.openxmlformats.org/presentationml/2006/ole">
            <mc:AlternateContent xmlns:mc="http://schemas.openxmlformats.org/markup-compatibility/2006">
              <mc:Choice xmlns:v="urn:schemas-microsoft-com:vml" Requires="v">
                <p:oleObj spid="_x0000_s2127" name="Visio" r:id="rId3" imgW="8210661" imgH="5067388" progId="Visio.DrawingConvertable.15">
                  <p:embed/>
                </p:oleObj>
              </mc:Choice>
              <mc:Fallback>
                <p:oleObj name="Visio" r:id="rId3" imgW="8210661" imgH="5067388" progId="Visio.DrawingConvertable.15">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894" y="1907196"/>
                        <a:ext cx="5904656" cy="3645483"/>
                      </a:xfrm>
                      <a:prstGeom prst="rect">
                        <a:avLst/>
                      </a:prstGeom>
                      <a:noFill/>
                    </p:spPr>
                  </p:pic>
                </p:oleObj>
              </mc:Fallback>
            </mc:AlternateContent>
          </a:graphicData>
        </a:graphic>
      </p:graphicFrame>
    </p:spTree>
    <p:extLst>
      <p:ext uri="{BB962C8B-B14F-4D97-AF65-F5344CB8AC3E}">
        <p14:creationId xmlns:p14="http://schemas.microsoft.com/office/powerpoint/2010/main" val="282590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37C7476-70A0-45CA-ACD1-7CDA8E61E8F9}"/>
              </a:ext>
            </a:extLst>
          </p:cNvPr>
          <p:cNvSpPr txBox="1"/>
          <p:nvPr/>
        </p:nvSpPr>
        <p:spPr>
          <a:xfrm>
            <a:off x="1054645" y="1075596"/>
            <a:ext cx="10419861" cy="5632311"/>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solidFill>
                  <a:srgbClr val="1369B2"/>
                </a:solidFill>
                <a:latin typeface="微软雅黑" panose="020B0503020204020204" pitchFamily="34" charset="-122"/>
                <a:ea typeface="微软雅黑" panose="020B0503020204020204" pitchFamily="34" charset="-122"/>
                <a:cs typeface="宋体" panose="02010600030101010101" pitchFamily="2" charset="-122"/>
              </a:rPr>
              <a:t>外模式</a:t>
            </a:r>
          </a:p>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外模式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面向</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应用程序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，用于描述</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应用程序中</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局部数据的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逻辑结构和特征</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，并以视图的方式呈现给用户。一个应用只能</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对应一个</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外模式，一个外模式可以对应多个应用。</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solidFill>
                  <a:srgbClr val="1369B2"/>
                </a:solidFill>
                <a:latin typeface="微软雅黑" panose="020B0503020204020204" pitchFamily="34" charset="-122"/>
                <a:ea typeface="微软雅黑" panose="020B0503020204020204" pitchFamily="34" charset="-122"/>
                <a:cs typeface="宋体" panose="02010600030101010101" pitchFamily="2" charset="-122"/>
              </a:rPr>
              <a:t>概念模式</a:t>
            </a:r>
          </a:p>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概念模式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面向</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数据库设计人员</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，描述数据的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整体逻辑结构</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，概念模式又称为</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或</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逻辑模式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solidFill>
                  <a:srgbClr val="1369B2"/>
                </a:solidFill>
                <a:latin typeface="微软雅黑" panose="020B0503020204020204" pitchFamily="34" charset="-122"/>
                <a:ea typeface="微软雅黑" panose="020B0503020204020204" pitchFamily="34" charset="-122"/>
                <a:cs typeface="宋体" panose="02010600030101010101" pitchFamily="2" charset="-122"/>
              </a:rPr>
              <a:t>内模式</a:t>
            </a:r>
          </a:p>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内模式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面向</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物理上的数据库</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，描述</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在</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磁盘</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中</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如何存储</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，内模式又称为</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物理模式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或</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存储模式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，一个数据库</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只有一个</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内模式。</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4</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solidFill>
                  <a:srgbClr val="1369B2"/>
                </a:solidFill>
                <a:latin typeface="微软雅黑" panose="020B0503020204020204" pitchFamily="34" charset="-122"/>
                <a:ea typeface="微软雅黑" panose="020B0503020204020204" pitchFamily="34" charset="-122"/>
                <a:cs typeface="宋体" panose="02010600030101010101" pitchFamily="2" charset="-122"/>
              </a:rPr>
              <a:t>外模式</a:t>
            </a:r>
            <a:r>
              <a:rPr lang="en-US" altLang="zh-CN" sz="2000" dirty="0">
                <a:solidFill>
                  <a:srgbClr val="1369B2"/>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2"/>
                </a:solidFill>
                <a:latin typeface="微软雅黑" panose="020B0503020204020204" pitchFamily="34" charset="-122"/>
                <a:ea typeface="微软雅黑" panose="020B0503020204020204" pitchFamily="34" charset="-122"/>
                <a:cs typeface="宋体" panose="02010600030101010101" pitchFamily="2" charset="-122"/>
              </a:rPr>
              <a:t>概念模式映像</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外模式</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概念模式映像用于定义</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外模式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与</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概念模式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之间的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对应关系</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5</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solidFill>
                  <a:srgbClr val="1369B2"/>
                </a:solidFill>
                <a:latin typeface="微软雅黑" panose="020B0503020204020204" pitchFamily="34" charset="-122"/>
                <a:ea typeface="微软雅黑" panose="020B0503020204020204" pitchFamily="34" charset="-122"/>
                <a:cs typeface="宋体" panose="02010600030101010101" pitchFamily="2" charset="-122"/>
              </a:rPr>
              <a:t>概念模式</a:t>
            </a:r>
            <a:r>
              <a:rPr lang="en-US" altLang="zh-CN" sz="2000" dirty="0">
                <a:solidFill>
                  <a:srgbClr val="1369B2"/>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2"/>
                </a:solidFill>
                <a:latin typeface="微软雅黑" panose="020B0503020204020204" pitchFamily="34" charset="-122"/>
                <a:ea typeface="微软雅黑" panose="020B0503020204020204" pitchFamily="34" charset="-122"/>
                <a:cs typeface="宋体" panose="02010600030101010101" pitchFamily="2" charset="-122"/>
              </a:rPr>
              <a:t>内模式映像</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概念模式</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内模式映像用于定义数据全局</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逻辑结构</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与</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存储结构的</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对应关系。</a:t>
            </a:r>
          </a:p>
        </p:txBody>
      </p:sp>
      <p:sp>
        <p:nvSpPr>
          <p:cNvPr id="5" name="Title 1"/>
          <p:cNvSpPr txBox="1"/>
          <p:nvPr/>
        </p:nvSpPr>
        <p:spPr>
          <a:xfrm>
            <a:off x="1143690" y="266995"/>
            <a:ext cx="4015411"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数据库系统的结构</a:t>
            </a:r>
          </a:p>
        </p:txBody>
      </p:sp>
    </p:spTree>
    <p:extLst>
      <p:ext uri="{BB962C8B-B14F-4D97-AF65-F5344CB8AC3E}">
        <p14:creationId xmlns:p14="http://schemas.microsoft.com/office/powerpoint/2010/main" val="3376293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143690" y="266995"/>
            <a:ext cx="75986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多学一招：通过</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Excel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电子表格理解三级模式和二级映像</a:t>
            </a:r>
          </a:p>
        </p:txBody>
      </p:sp>
      <p:pic>
        <p:nvPicPr>
          <p:cNvPr id="12" name="图形 22" descr="讲故事"/>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12878" y="966595"/>
            <a:ext cx="1016001" cy="1016001"/>
          </a:xfrm>
          <a:prstGeom prst="rect">
            <a:avLst/>
          </a:prstGeom>
        </p:spPr>
      </p:pic>
      <p:sp>
        <p:nvSpPr>
          <p:cNvPr id="13" name="矩形 12"/>
          <p:cNvSpPr/>
          <p:nvPr/>
        </p:nvSpPr>
        <p:spPr>
          <a:xfrm>
            <a:off x="2150622" y="1176572"/>
            <a:ext cx="6248840"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文本框 13"/>
          <p:cNvSpPr txBox="1"/>
          <p:nvPr/>
        </p:nvSpPr>
        <p:spPr>
          <a:xfrm>
            <a:off x="2260585" y="1275609"/>
            <a:ext cx="6138877" cy="461665"/>
          </a:xfrm>
          <a:prstGeom prst="rect">
            <a:avLst/>
          </a:prstGeom>
          <a:noFill/>
        </p:spPr>
        <p:txBody>
          <a:bodyPr wrap="square" rtlCol="0">
            <a:spAutoFit/>
          </a:bodyPr>
          <a:lstStyle/>
          <a:p>
            <a:pPr algn="dist"/>
            <a:r>
              <a:rPr lang="zh-CN" altLang="en-US"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通过</a:t>
            </a:r>
            <a:r>
              <a:rPr lang="en-US" altLang="zh-CN"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Excel</a:t>
            </a:r>
            <a:r>
              <a:rPr lang="zh-CN" altLang="en-US"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电子表格理解三级模式和二级映像</a:t>
            </a:r>
            <a:endParaRPr lang="zh-CN" altLang="en-US" sz="2400" dirty="0">
              <a:solidFill>
                <a:schemeClr val="bg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5" name="矩形 14"/>
          <p:cNvSpPr/>
          <p:nvPr/>
        </p:nvSpPr>
        <p:spPr>
          <a:xfrm>
            <a:off x="8471470" y="1176572"/>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6" name="矩形 15"/>
          <p:cNvSpPr/>
          <p:nvPr/>
        </p:nvSpPr>
        <p:spPr>
          <a:xfrm>
            <a:off x="8659199" y="1176572"/>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C37C7476-70A0-45CA-ACD1-7CDA8E61E8F9}"/>
              </a:ext>
            </a:extLst>
          </p:cNvPr>
          <p:cNvSpPr txBox="1"/>
          <p:nvPr/>
        </p:nvSpPr>
        <p:spPr>
          <a:xfrm>
            <a:off x="1054645" y="2190614"/>
            <a:ext cx="10419861" cy="1938992"/>
          </a:xfrm>
          <a:prstGeom prst="rect">
            <a:avLst/>
          </a:prstGeom>
          <a:noFill/>
        </p:spPr>
        <p:txBody>
          <a:bodyPr wrap="square">
            <a:spAutoFit/>
          </a:bodyPr>
          <a:lstStyle/>
          <a:p>
            <a:pPr>
              <a:lnSpc>
                <a:spcPct val="150000"/>
              </a:lnSpc>
            </a:pP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将</a:t>
            </a:r>
            <a:r>
              <a:rPr lang="en-US" altLang="zh-CN" sz="2000" dirty="0" smtClean="0">
                <a:solidFill>
                  <a:srgbClr val="1369B3"/>
                </a:solidFill>
                <a:latin typeface="微软雅黑" panose="020B0503020204020204" pitchFamily="34" charset="-122"/>
                <a:ea typeface="微软雅黑" panose="020B0503020204020204" pitchFamily="34" charset="-122"/>
                <a:cs typeface="宋体" panose="02010600030101010101" pitchFamily="2" charset="-122"/>
              </a:rPr>
              <a:t>Excel</a:t>
            </a:r>
            <a:r>
              <a:rPr lang="zh-CN" altLang="en-US" sz="2000" dirty="0" smtClean="0">
                <a:solidFill>
                  <a:srgbClr val="1369B3"/>
                </a:solidFill>
                <a:latin typeface="微软雅黑" panose="020B0503020204020204" pitchFamily="34" charset="-122"/>
                <a:ea typeface="微软雅黑" panose="020B0503020204020204" pitchFamily="34" charset="-122"/>
                <a:cs typeface="宋体" panose="02010600030101010101" pitchFamily="2" charset="-122"/>
              </a:rPr>
              <a:t>表格</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类比成</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数据库</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，假设有个</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商城使用电子表格来保存商品信息，对概念模式、内模式、外模式、外模式</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概念模式映像和概念模式</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内模式映像的具体描述</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如下：</a:t>
            </a:r>
            <a:endPar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概念模式</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概念模式类似</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Excel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电子表格的</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列标题</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，它描述了商品表中包含的</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信息。</a:t>
            </a:r>
            <a:endPar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83008922"/>
              </p:ext>
            </p:extLst>
          </p:nvPr>
        </p:nvGraphicFramePr>
        <p:xfrm>
          <a:off x="3149810" y="4337624"/>
          <a:ext cx="6229529" cy="864096"/>
        </p:xfrm>
        <a:graphic>
          <a:graphicData uri="http://schemas.openxmlformats.org/presentationml/2006/ole">
            <mc:AlternateContent xmlns:mc="http://schemas.openxmlformats.org/markup-compatibility/2006">
              <mc:Choice xmlns:v="urn:schemas-microsoft-com:vml" Requires="v">
                <p:oleObj spid="_x0000_s13387" name="Visio" r:id="rId5" imgW="5658035" imgH="787488" progId="Visio.DrawingConvertable.15">
                  <p:embed/>
                </p:oleObj>
              </mc:Choice>
              <mc:Fallback>
                <p:oleObj name="Visio" r:id="rId5" imgW="5658035" imgH="787488" progId="Visio.DrawingConvertable.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810" y="4337624"/>
                        <a:ext cx="6229529" cy="864096"/>
                      </a:xfrm>
                      <a:prstGeom prst="rect">
                        <a:avLst/>
                      </a:prstGeom>
                      <a:noFill/>
                    </p:spPr>
                  </p:pic>
                </p:oleObj>
              </mc:Fallback>
            </mc:AlternateContent>
          </a:graphicData>
        </a:graphic>
      </p:graphicFrame>
    </p:spTree>
    <p:extLst>
      <p:ext uri="{BB962C8B-B14F-4D97-AF65-F5344CB8AC3E}">
        <p14:creationId xmlns:p14="http://schemas.microsoft.com/office/powerpoint/2010/main" val="1366833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143690" y="266995"/>
            <a:ext cx="75986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多学一招：通过</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Excel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电子表格理解三级模式和二级映像</a:t>
            </a:r>
          </a:p>
        </p:txBody>
      </p:sp>
      <p:pic>
        <p:nvPicPr>
          <p:cNvPr id="12" name="图形 22" descr="讲故事"/>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12878" y="966595"/>
            <a:ext cx="1016001" cy="1016001"/>
          </a:xfrm>
          <a:prstGeom prst="rect">
            <a:avLst/>
          </a:prstGeom>
        </p:spPr>
      </p:pic>
      <p:sp>
        <p:nvSpPr>
          <p:cNvPr id="13" name="矩形 12"/>
          <p:cNvSpPr/>
          <p:nvPr/>
        </p:nvSpPr>
        <p:spPr>
          <a:xfrm>
            <a:off x="2150622" y="1176572"/>
            <a:ext cx="6248840"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文本框 13"/>
          <p:cNvSpPr txBox="1"/>
          <p:nvPr/>
        </p:nvSpPr>
        <p:spPr>
          <a:xfrm>
            <a:off x="2260585" y="1275609"/>
            <a:ext cx="6138877" cy="461665"/>
          </a:xfrm>
          <a:prstGeom prst="rect">
            <a:avLst/>
          </a:prstGeom>
          <a:noFill/>
        </p:spPr>
        <p:txBody>
          <a:bodyPr wrap="square" rtlCol="0">
            <a:spAutoFit/>
          </a:bodyPr>
          <a:lstStyle/>
          <a:p>
            <a:pPr algn="dist"/>
            <a:r>
              <a:rPr lang="zh-CN" altLang="en-US"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通过</a:t>
            </a:r>
            <a:r>
              <a:rPr lang="en-US" altLang="zh-CN"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Excel</a:t>
            </a:r>
            <a:r>
              <a:rPr lang="zh-CN" altLang="en-US"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电子表格理解三级模式和二级映像</a:t>
            </a:r>
            <a:endParaRPr lang="zh-CN" altLang="en-US" sz="2400" dirty="0">
              <a:solidFill>
                <a:schemeClr val="bg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5" name="矩形 14"/>
          <p:cNvSpPr/>
          <p:nvPr/>
        </p:nvSpPr>
        <p:spPr>
          <a:xfrm>
            <a:off x="8471470" y="1176572"/>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6" name="矩形 15"/>
          <p:cNvSpPr/>
          <p:nvPr/>
        </p:nvSpPr>
        <p:spPr>
          <a:xfrm>
            <a:off x="8659199" y="1176572"/>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C37C7476-70A0-45CA-ACD1-7CDA8E61E8F9}"/>
              </a:ext>
            </a:extLst>
          </p:cNvPr>
          <p:cNvSpPr txBox="1"/>
          <p:nvPr/>
        </p:nvSpPr>
        <p:spPr>
          <a:xfrm>
            <a:off x="1054645" y="2190614"/>
            <a:ext cx="10419861" cy="4247317"/>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内模式</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将</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Excel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电子表格另存为文件时，可以选择保存的文件路径和保存类型（如</a:t>
            </a:r>
            <a:r>
              <a:rPr lang="en-US" altLang="zh-CN" sz="2000" dirty="0" err="1">
                <a:solidFill>
                  <a:srgbClr val="595959"/>
                </a:solidFill>
                <a:latin typeface="微软雅黑" panose="020B0503020204020204" pitchFamily="34" charset="-122"/>
                <a:ea typeface="微软雅黑" panose="020B0503020204020204" pitchFamily="34" charset="-122"/>
                <a:cs typeface="宋体" panose="02010600030101010101" pitchFamily="2" charset="-122"/>
              </a:rPr>
              <a:t>xls</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err="1">
                <a:solidFill>
                  <a:srgbClr val="595959"/>
                </a:solidFill>
                <a:latin typeface="微软雅黑" panose="020B0503020204020204" pitchFamily="34" charset="-122"/>
                <a:ea typeface="微软雅黑" panose="020B0503020204020204" pitchFamily="34" charset="-122"/>
                <a:cs typeface="宋体" panose="02010600030101010101" pitchFamily="2" charset="-122"/>
              </a:rPr>
              <a:t>xlsx</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格式）等，这些与</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存储相关的描述信息</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相当于内模式</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外模式</a:t>
            </a:r>
          </a:p>
          <a:p>
            <a:pPr>
              <a:lnSpc>
                <a:spcPct val="150000"/>
              </a:lnSpc>
            </a:pP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打开</a:t>
            </a:r>
            <a:r>
              <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Excel</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表格默认显示</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表格中所有的数据</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这个</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表格称为基本表</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。将</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数据提供给</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其他</a:t>
            </a:r>
            <a:endPar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用户</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时，考虑权限</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、安全</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控制等因素，</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只</a:t>
            </a:r>
            <a:endPar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允许</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用户看到</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一部分数据。外模式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中</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对数</a:t>
            </a:r>
            <a:endPar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据</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的描述是以</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视图</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的方式呈现的，视图</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与基本表的</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关系如图：</a:t>
            </a:r>
            <a:endPar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165594090"/>
              </p:ext>
            </p:extLst>
          </p:nvPr>
        </p:nvGraphicFramePr>
        <p:xfrm>
          <a:off x="6249828" y="3717826"/>
          <a:ext cx="5542513" cy="2182945"/>
        </p:xfrm>
        <a:graphic>
          <a:graphicData uri="http://schemas.openxmlformats.org/presentationml/2006/ole">
            <mc:AlternateContent xmlns:mc="http://schemas.openxmlformats.org/markup-compatibility/2006">
              <mc:Choice xmlns:v="urn:schemas-microsoft-com:vml" Requires="v">
                <p:oleObj spid="_x0000_s14411" name="Visio" r:id="rId5" imgW="5658035" imgH="2228850" progId="Visio.DrawingConvertable.15">
                  <p:embed/>
                </p:oleObj>
              </mc:Choice>
              <mc:Fallback>
                <p:oleObj name="Visio" r:id="rId5" imgW="5658035" imgH="2228850" progId="Visio.DrawingConvertable.15">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9828" y="3717826"/>
                        <a:ext cx="5542513" cy="2182945"/>
                      </a:xfrm>
                      <a:prstGeom prst="rect">
                        <a:avLst/>
                      </a:prstGeom>
                      <a:noFill/>
                    </p:spPr>
                  </p:pic>
                </p:oleObj>
              </mc:Fallback>
            </mc:AlternateContent>
          </a:graphicData>
        </a:graphic>
      </p:graphicFrame>
    </p:spTree>
    <p:extLst>
      <p:ext uri="{BB962C8B-B14F-4D97-AF65-F5344CB8AC3E}">
        <p14:creationId xmlns:p14="http://schemas.microsoft.com/office/powerpoint/2010/main" val="4121587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143690" y="266995"/>
            <a:ext cx="75986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多学一招：通过</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Excel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电子表格理解三级模式和二级映像</a:t>
            </a:r>
          </a:p>
        </p:txBody>
      </p:sp>
      <p:pic>
        <p:nvPicPr>
          <p:cNvPr id="12" name="图形 22" descr="讲故事"/>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12878" y="966595"/>
            <a:ext cx="1016001" cy="1016001"/>
          </a:xfrm>
          <a:prstGeom prst="rect">
            <a:avLst/>
          </a:prstGeom>
        </p:spPr>
      </p:pic>
      <p:sp>
        <p:nvSpPr>
          <p:cNvPr id="13" name="矩形 12"/>
          <p:cNvSpPr/>
          <p:nvPr/>
        </p:nvSpPr>
        <p:spPr>
          <a:xfrm>
            <a:off x="2150622" y="1176572"/>
            <a:ext cx="6248840"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文本框 13"/>
          <p:cNvSpPr txBox="1"/>
          <p:nvPr/>
        </p:nvSpPr>
        <p:spPr>
          <a:xfrm>
            <a:off x="2260585" y="1275609"/>
            <a:ext cx="6138877" cy="461665"/>
          </a:xfrm>
          <a:prstGeom prst="rect">
            <a:avLst/>
          </a:prstGeom>
          <a:noFill/>
        </p:spPr>
        <p:txBody>
          <a:bodyPr wrap="square" rtlCol="0">
            <a:spAutoFit/>
          </a:bodyPr>
          <a:lstStyle/>
          <a:p>
            <a:pPr algn="dist"/>
            <a:r>
              <a:rPr lang="zh-CN" altLang="en-US"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通过</a:t>
            </a:r>
            <a:r>
              <a:rPr lang="en-US" altLang="zh-CN"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Excel</a:t>
            </a:r>
            <a:r>
              <a:rPr lang="zh-CN" altLang="en-US"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电子表格理解三级模式和二级映像</a:t>
            </a:r>
            <a:endParaRPr lang="zh-CN" altLang="en-US" sz="2400" dirty="0">
              <a:solidFill>
                <a:schemeClr val="bg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5" name="矩形 14"/>
          <p:cNvSpPr/>
          <p:nvPr/>
        </p:nvSpPr>
        <p:spPr>
          <a:xfrm>
            <a:off x="8471470" y="1176572"/>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6" name="矩形 15"/>
          <p:cNvSpPr/>
          <p:nvPr/>
        </p:nvSpPr>
        <p:spPr>
          <a:xfrm>
            <a:off x="8659199" y="1176572"/>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C37C7476-70A0-45CA-ACD1-7CDA8E61E8F9}"/>
              </a:ext>
            </a:extLst>
          </p:cNvPr>
          <p:cNvSpPr txBox="1"/>
          <p:nvPr/>
        </p:nvSpPr>
        <p:spPr>
          <a:xfrm>
            <a:off x="1054645" y="2190614"/>
            <a:ext cx="10419861" cy="4247317"/>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4</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外模式</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概念模式映像</a:t>
            </a:r>
          </a:p>
          <a:p>
            <a:pPr>
              <a:lnSpc>
                <a:spcPct val="150000"/>
              </a:lnSpc>
            </a:pP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将外模式关系图中的基本</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表的“库存”和“销量”拆分到另一张表中</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此时</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概念模式就发生了更改，但由于数据库存</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在</a:t>
            </a:r>
            <a:endPar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外模式</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概念模式映像，可以继续为用户提供</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原有</a:t>
            </a:r>
            <a:endPar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的视图。</a:t>
            </a:r>
            <a:endPar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5</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概念模式</a:t>
            </a:r>
            <a:r>
              <a:rPr lang="en-US" altLang="zh-CN"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内模式映像</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在</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Excel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中将</a:t>
            </a:r>
            <a:r>
              <a:rPr lang="en-US" altLang="zh-CN" sz="2000" dirty="0" err="1">
                <a:solidFill>
                  <a:srgbClr val="595959"/>
                </a:solidFill>
                <a:latin typeface="微软雅黑" panose="020B0503020204020204" pitchFamily="34" charset="-122"/>
                <a:ea typeface="微软雅黑" panose="020B0503020204020204" pitchFamily="34" charset="-122"/>
                <a:cs typeface="宋体" panose="02010600030101010101" pitchFamily="2" charset="-122"/>
              </a:rPr>
              <a:t>xls</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文件另存为</a:t>
            </a:r>
            <a:r>
              <a:rPr lang="en-US" altLang="zh-CN" sz="2000" dirty="0" err="1">
                <a:solidFill>
                  <a:srgbClr val="595959"/>
                </a:solidFill>
                <a:latin typeface="微软雅黑" panose="020B0503020204020204" pitchFamily="34" charset="-122"/>
                <a:ea typeface="微软雅黑" panose="020B0503020204020204" pitchFamily="34" charset="-122"/>
                <a:cs typeface="宋体" panose="02010600030101010101" pitchFamily="2" charset="-122"/>
              </a:rPr>
              <a:t>xlsx</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文件后，虽然更换了文件格式，但是打开文件后显示的表格内容一般不会发生改变。在数据库中，更换更先进的存储结构或创建索引以加快查询速度，内模式会发生改变。由于数据库具有概念模式</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内模式映像，所以不会</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影响原有</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的概念模式。</a:t>
            </a:r>
          </a:p>
        </p:txBody>
      </p:sp>
      <p:graphicFrame>
        <p:nvGraphicFramePr>
          <p:cNvPr id="3" name="对象 2"/>
          <p:cNvGraphicFramePr>
            <a:graphicFrameLocks noChangeAspect="1"/>
          </p:cNvGraphicFramePr>
          <p:nvPr>
            <p:extLst>
              <p:ext uri="{D42A27DB-BD31-4B8C-83A1-F6EECF244321}">
                <p14:modId xmlns:p14="http://schemas.microsoft.com/office/powerpoint/2010/main" val="366372827"/>
              </p:ext>
            </p:extLst>
          </p:nvPr>
        </p:nvGraphicFramePr>
        <p:xfrm>
          <a:off x="6891861" y="2781722"/>
          <a:ext cx="4583039" cy="1527680"/>
        </p:xfrm>
        <a:graphic>
          <a:graphicData uri="http://schemas.openxmlformats.org/presentationml/2006/ole">
            <mc:AlternateContent xmlns:mc="http://schemas.openxmlformats.org/markup-compatibility/2006">
              <mc:Choice xmlns:v="urn:schemas-microsoft-com:vml" Requires="v">
                <p:oleObj spid="_x0000_s15430" name="Visio" r:id="rId5" imgW="6737165" imgH="2241462" progId="Visio.DrawingConvertable.15">
                  <p:embed/>
                </p:oleObj>
              </mc:Choice>
              <mc:Fallback>
                <p:oleObj name="Visio" r:id="rId5" imgW="6737165" imgH="2241462" progId="Visio.DrawingConvertable.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1861" y="2781722"/>
                        <a:ext cx="4583039" cy="1527680"/>
                      </a:xfrm>
                      <a:prstGeom prst="rect">
                        <a:avLst/>
                      </a:prstGeom>
                      <a:noFill/>
                    </p:spPr>
                  </p:pic>
                </p:oleObj>
              </mc:Fallback>
            </mc:AlternateContent>
          </a:graphicData>
        </a:graphic>
      </p:graphicFrame>
    </p:spTree>
    <p:extLst>
      <p:ext uri="{BB962C8B-B14F-4D97-AF65-F5344CB8AC3E}">
        <p14:creationId xmlns:p14="http://schemas.microsoft.com/office/powerpoint/2010/main" val="2461267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l">
              <a:buClrTx/>
              <a:buSzTx/>
              <a:buFontTx/>
            </a:pPr>
            <a:r>
              <a:rPr lang="zh-CN" altLang="en-US" sz="4800" b="1" dirty="0">
                <a:solidFill>
                  <a:srgbClr val="595959"/>
                </a:solidFill>
                <a:latin typeface="微软雅黑" panose="020B0503020204020204" pitchFamily="34" charset="-122"/>
                <a:ea typeface="微软雅黑" panose="020B0503020204020204" pitchFamily="34" charset="-122"/>
                <a:cs typeface="+mn-ea"/>
                <a:sym typeface="+mn-lt"/>
              </a:rPr>
              <a:t>数据模型</a:t>
            </a: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zh-CN" sz="6600" b="1" dirty="0">
                <a:solidFill>
                  <a:srgbClr val="FAFAFA"/>
                </a:solidFill>
                <a:latin typeface="微软雅黑" panose="020B0503020204020204" pitchFamily="34" charset="-122"/>
                <a:ea typeface="微软雅黑" panose="020B0503020204020204" pitchFamily="34" charset="-122"/>
                <a:cs typeface="+mn-ea"/>
                <a:sym typeface="+mn-lt"/>
              </a:rPr>
              <a:t>1</a:t>
            </a:r>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.2</a:t>
            </a:r>
          </a:p>
        </p:txBody>
      </p:sp>
    </p:spTree>
    <p:extLst>
      <p:ext uri="{BB962C8B-B14F-4D97-AF65-F5344CB8AC3E}">
        <p14:creationId xmlns:p14="http://schemas.microsoft.com/office/powerpoint/2010/main" val="2976035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1486694" y="2209426"/>
            <a:ext cx="9721080" cy="688075"/>
            <a:chOff x="978872" y="1800500"/>
            <a:chExt cx="5471124" cy="515937"/>
          </a:xfrm>
        </p:grpSpPr>
        <p:sp>
          <p:nvSpPr>
            <p:cNvPr id="81"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lang="en-US" altLang="zh-CN"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获取</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安装</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配置</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独立安装</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配置</a:t>
              </a:r>
              <a:r>
                <a:rPr lang="en-US" altLang="zh-CN"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p>
          </p:txBody>
        </p:sp>
        <p:sp>
          <p:nvSpPr>
            <p:cNvPr id="82"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3" name="组合 82"/>
          <p:cNvGrpSpPr/>
          <p:nvPr/>
        </p:nvGrpSpPr>
        <p:grpSpPr>
          <a:xfrm>
            <a:off x="1483135" y="3179651"/>
            <a:ext cx="9709797" cy="685963"/>
            <a:chOff x="978872" y="2570435"/>
            <a:chExt cx="5437064" cy="514352"/>
          </a:xfrm>
        </p:grpSpPr>
        <p:sp>
          <p:nvSpPr>
            <p:cNvPr id="84" name="Pentagon 5"/>
            <p:cNvSpPr/>
            <p:nvPr/>
          </p:nvSpPr>
          <p:spPr bwMode="auto">
            <a:xfrm>
              <a:off x="978872" y="257043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lang="en-US" altLang="zh-CN"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服务的管理</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启动和停止</a:t>
              </a:r>
              <a:r>
                <a:rPr lang="en-US" altLang="zh-CN"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p>
          </p:txBody>
        </p:sp>
        <p:sp>
          <p:nvSpPr>
            <p:cNvPr id="8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6" name="组合 85"/>
          <p:cNvGrpSpPr/>
          <p:nvPr/>
        </p:nvGrpSpPr>
        <p:grpSpPr>
          <a:xfrm>
            <a:off x="1477223" y="4147757"/>
            <a:ext cx="9698457" cy="688077"/>
            <a:chOff x="978872" y="3338787"/>
            <a:chExt cx="5437064" cy="515938"/>
          </a:xfrm>
        </p:grpSpPr>
        <p:sp>
          <p:nvSpPr>
            <p:cNvPr id="87"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用户登录</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与</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密码设置</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使用命令</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完成</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用户的登录</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密码的设置。</a:t>
              </a:r>
            </a:p>
          </p:txBody>
        </p:sp>
        <p:sp>
          <p:nvSpPr>
            <p:cNvPr id="88"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12" name="组合 11">
            <a:extLst>
              <a:ext uri="{FF2B5EF4-FFF2-40B4-BE49-F238E27FC236}">
                <a16:creationId xmlns:a16="http://schemas.microsoft.com/office/drawing/2014/main" id="{C55B7ECE-9BF9-4306-B06D-44E3051C7EF5}"/>
              </a:ext>
            </a:extLst>
          </p:cNvPr>
          <p:cNvGrpSpPr/>
          <p:nvPr/>
        </p:nvGrpSpPr>
        <p:grpSpPr>
          <a:xfrm>
            <a:off x="1480067" y="5117981"/>
            <a:ext cx="9698457" cy="688077"/>
            <a:chOff x="978872" y="3338787"/>
            <a:chExt cx="5437064" cy="515938"/>
          </a:xfrm>
        </p:grpSpPr>
        <p:sp>
          <p:nvSpPr>
            <p:cNvPr id="13" name="Pentagon 6">
              <a:extLst>
                <a:ext uri="{FF2B5EF4-FFF2-40B4-BE49-F238E27FC236}">
                  <a16:creationId xmlns:a16="http://schemas.microsoft.com/office/drawing/2014/main" id="{ADA22A8C-8DFB-42FF-8563-7E9702ECEAE7}"/>
                </a:ext>
              </a:extLst>
            </p:cNvPr>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      掌握</a:t>
              </a:r>
              <a:r>
                <a:rPr lang="en-US" altLang="zh-CN" sz="2000" dirty="0" err="1">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SQLyog</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图形化工具</a:t>
              </a:r>
              <a:r>
                <a:rPr lang="zh-CN" altLang="en-US" sz="2000"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的使用，能够完成</a:t>
              </a:r>
              <a:r>
                <a:rPr lang="zh-CN" altLang="en-US" sz="2000"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数据库和表的基本操作。</a:t>
              </a:r>
            </a:p>
          </p:txBody>
        </p:sp>
        <p:sp>
          <p:nvSpPr>
            <p:cNvPr id="14" name="MH_Others_1">
              <a:extLst>
                <a:ext uri="{FF2B5EF4-FFF2-40B4-BE49-F238E27FC236}">
                  <a16:creationId xmlns:a16="http://schemas.microsoft.com/office/drawing/2014/main" id="{75984091-CA7D-486E-9BDD-4ADCCDD4BD5C}"/>
                </a:ext>
              </a:extLst>
            </p:cNvPr>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extLst>
      <p:ext uri="{BB962C8B-B14F-4D97-AF65-F5344CB8AC3E}">
        <p14:creationId xmlns:p14="http://schemas.microsoft.com/office/powerpoint/2010/main" val="2364805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645818"/>
            <a:ext cx="5429568"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数据模型的概念</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数据模型的分类</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595959"/>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数据模型概述</a:t>
            </a:r>
          </a:p>
        </p:txBody>
      </p:sp>
    </p:spTree>
    <p:extLst>
      <p:ext uri="{BB962C8B-B14F-4D97-AF65-F5344CB8AC3E}">
        <p14:creationId xmlns:p14="http://schemas.microsoft.com/office/powerpoint/2010/main" val="3580590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87784" y="1485578"/>
            <a:ext cx="2635214" cy="1800200"/>
          </a:xfrm>
          <a:prstGeom prst="rect">
            <a:avLst/>
          </a:prstGeom>
        </p:spPr>
      </p:pic>
      <p:sp>
        <p:nvSpPr>
          <p:cNvPr id="19"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数据模型概述</a:t>
            </a:r>
          </a:p>
        </p:txBody>
      </p:sp>
      <p:pic>
        <p:nvPicPr>
          <p:cNvPr id="4" name="图片 3"/>
          <p:cNvPicPr>
            <a:picLocks noChangeAspect="1"/>
          </p:cNvPicPr>
          <p:nvPr/>
        </p:nvPicPr>
        <p:blipFill>
          <a:blip r:embed="rId3"/>
          <a:stretch>
            <a:fillRect/>
          </a:stretch>
        </p:blipFill>
        <p:spPr>
          <a:xfrm>
            <a:off x="1659792" y="3645818"/>
            <a:ext cx="2464123" cy="2548223"/>
          </a:xfrm>
          <a:prstGeom prst="rect">
            <a:avLst/>
          </a:prstGeom>
        </p:spPr>
      </p:pic>
      <p:sp>
        <p:nvSpPr>
          <p:cNvPr id="20" name="文本框 19">
            <a:extLst>
              <a:ext uri="{FF2B5EF4-FFF2-40B4-BE49-F238E27FC236}">
                <a16:creationId xmlns:a16="http://schemas.microsoft.com/office/drawing/2014/main" id="{092818F8-900E-4612-8754-1A79D230BDBB}"/>
              </a:ext>
            </a:extLst>
          </p:cNvPr>
          <p:cNvSpPr txBox="1"/>
          <p:nvPr/>
        </p:nvSpPr>
        <p:spPr>
          <a:xfrm>
            <a:off x="4892565" y="4221882"/>
            <a:ext cx="5616624" cy="1477328"/>
          </a:xfrm>
          <a:prstGeom prst="rect">
            <a:avLst/>
          </a:prstGeom>
          <a:noFill/>
        </p:spPr>
        <p:txBody>
          <a:bodyPr wrap="square">
            <a:spAutoFit/>
          </a:bodyPr>
          <a:lstStyle/>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rPr>
              <a:t>地图模型</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经过简化和抽象的空间模型，</a:t>
            </a:r>
            <a:r>
              <a:rPr lang="zh-CN" altLang="en-US" sz="2000" dirty="0">
                <a:solidFill>
                  <a:srgbClr val="595959"/>
                </a:solidFill>
                <a:latin typeface="微软雅黑" panose="020B0503020204020204" pitchFamily="34" charset="-122"/>
                <a:ea typeface="微软雅黑" panose="020B0503020204020204" pitchFamily="34" charset="-122"/>
                <a:cs typeface="+mn-ea"/>
              </a:rPr>
              <a:t>使用</a:t>
            </a:r>
            <a:r>
              <a:rPr lang="zh-CN" altLang="zh-CN" sz="2000" dirty="0">
                <a:solidFill>
                  <a:srgbClr val="1369B3"/>
                </a:solidFill>
                <a:latin typeface="微软雅黑" panose="020B0503020204020204" pitchFamily="34" charset="-122"/>
                <a:ea typeface="微软雅黑" panose="020B0503020204020204" pitchFamily="34" charset="-122"/>
                <a:cs typeface="+mn-ea"/>
              </a:rPr>
              <a:t>符号和文字</a:t>
            </a:r>
            <a:r>
              <a:rPr lang="zh-CN" altLang="zh-CN" sz="2000" dirty="0">
                <a:solidFill>
                  <a:srgbClr val="595959"/>
                </a:solidFill>
                <a:latin typeface="微软雅黑" panose="020B0503020204020204" pitchFamily="34" charset="-122"/>
                <a:ea typeface="微软雅黑" panose="020B0503020204020204" pitchFamily="34" charset="-122"/>
                <a:cs typeface="+mn-ea"/>
              </a:rPr>
              <a:t>描述地理环境的某些特征和内在联系</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1" name="文本框 20">
            <a:extLst>
              <a:ext uri="{FF2B5EF4-FFF2-40B4-BE49-F238E27FC236}">
                <a16:creationId xmlns:a16="http://schemas.microsoft.com/office/drawing/2014/main" id="{092818F8-900E-4612-8754-1A79D230BDBB}"/>
              </a:ext>
            </a:extLst>
          </p:cNvPr>
          <p:cNvSpPr txBox="1"/>
          <p:nvPr/>
        </p:nvSpPr>
        <p:spPr>
          <a:xfrm>
            <a:off x="4871070" y="1647014"/>
            <a:ext cx="5616624" cy="1477328"/>
          </a:xfrm>
          <a:prstGeom prst="rect">
            <a:avLst/>
          </a:prstGeom>
          <a:noFill/>
        </p:spPr>
        <p:txBody>
          <a:bodyPr wrap="square">
            <a:spAutoFit/>
          </a:bodyPr>
          <a:lstStyle/>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rPr>
              <a:t>飞机模型</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根据飞机的</a:t>
            </a:r>
            <a:r>
              <a:rPr lang="zh-CN" altLang="en-US" sz="2000" dirty="0">
                <a:solidFill>
                  <a:srgbClr val="1369B3"/>
                </a:solidFill>
                <a:latin typeface="微软雅黑" panose="020B0503020204020204" pitchFamily="34" charset="-122"/>
                <a:ea typeface="微软雅黑" panose="020B0503020204020204" pitchFamily="34" charset="-122"/>
                <a:cs typeface="+mn-ea"/>
              </a:rPr>
              <a:t>构造和布局</a:t>
            </a:r>
            <a:r>
              <a:rPr lang="zh-CN" altLang="en-US" sz="2000" dirty="0">
                <a:solidFill>
                  <a:srgbClr val="595959"/>
                </a:solidFill>
                <a:latin typeface="微软雅黑" panose="020B0503020204020204" pitchFamily="34" charset="-122"/>
                <a:ea typeface="微软雅黑" panose="020B0503020204020204" pitchFamily="34" charset="-122"/>
                <a:cs typeface="+mn-ea"/>
              </a:rPr>
              <a:t>制作飞机模型</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根据指定的比例还原飞机的结构。</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70682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数据模型概述</a:t>
            </a:r>
          </a:p>
        </p:txBody>
      </p:sp>
      <p:pic>
        <p:nvPicPr>
          <p:cNvPr id="7" name="图片 6"/>
          <p:cNvPicPr>
            <a:picLocks noChangeAspect="1"/>
          </p:cNvPicPr>
          <p:nvPr/>
        </p:nvPicPr>
        <p:blipFill>
          <a:blip r:embed="rId2"/>
          <a:stretch>
            <a:fillRect/>
          </a:stretch>
        </p:blipFill>
        <p:spPr>
          <a:xfrm>
            <a:off x="1584753" y="1859121"/>
            <a:ext cx="3456384" cy="4365959"/>
          </a:xfrm>
          <a:prstGeom prst="rect">
            <a:avLst/>
          </a:prstGeom>
        </p:spPr>
      </p:pic>
      <p:sp>
        <p:nvSpPr>
          <p:cNvPr id="8" name="云形标注 7"/>
          <p:cNvSpPr/>
          <p:nvPr/>
        </p:nvSpPr>
        <p:spPr>
          <a:xfrm flipH="1">
            <a:off x="5951190" y="1197546"/>
            <a:ext cx="5087095" cy="3098800"/>
          </a:xfrm>
          <a:prstGeom prst="cloudCallout">
            <a:avLst>
              <a:gd name="adj1" fmla="val 64873"/>
              <a:gd name="adj2" fmla="val 42348"/>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3200" dirty="0">
                <a:latin typeface="微软雅黑" panose="020B0503020204020204" pitchFamily="34" charset="-122"/>
                <a:ea typeface="微软雅黑" panose="020B0503020204020204" pitchFamily="34" charset="-122"/>
              </a:rPr>
              <a:t>什么是数据模型？</a:t>
            </a:r>
          </a:p>
        </p:txBody>
      </p:sp>
    </p:spTree>
    <p:extLst>
      <p:ext uri="{BB962C8B-B14F-4D97-AF65-F5344CB8AC3E}">
        <p14:creationId xmlns:p14="http://schemas.microsoft.com/office/powerpoint/2010/main" val="3793341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092818F8-900E-4612-8754-1A79D230BDBB}"/>
              </a:ext>
            </a:extLst>
          </p:cNvPr>
          <p:cNvSpPr txBox="1"/>
          <p:nvPr/>
        </p:nvSpPr>
        <p:spPr>
          <a:xfrm>
            <a:off x="4799062" y="2264306"/>
            <a:ext cx="6624736" cy="2677656"/>
          </a:xfrm>
          <a:prstGeom prst="rect">
            <a:avLst/>
          </a:prstGeom>
          <a:noFill/>
        </p:spPr>
        <p:txBody>
          <a:bodyPr wrap="square">
            <a:spAutoFit/>
          </a:bodyPr>
          <a:lstStyle/>
          <a:p>
            <a:pPr>
              <a:lnSpc>
                <a:spcPct val="150000"/>
              </a:lnSpc>
            </a:pPr>
            <a:r>
              <a:rPr lang="zh-CN" altLang="zh-CN" sz="2800" dirty="0">
                <a:solidFill>
                  <a:srgbClr val="1369B3"/>
                </a:solidFill>
                <a:latin typeface="微软雅黑" panose="020B0503020204020204" pitchFamily="34" charset="-122"/>
                <a:ea typeface="微软雅黑" panose="020B0503020204020204" pitchFamily="34" charset="-122"/>
                <a:cs typeface="+mn-ea"/>
              </a:rPr>
              <a:t>数据模型</a:t>
            </a:r>
            <a:r>
              <a:rPr lang="zh-CN" altLang="zh-CN" sz="2800" dirty="0">
                <a:solidFill>
                  <a:srgbClr val="595959"/>
                </a:solidFill>
                <a:latin typeface="微软雅黑" panose="020B0503020204020204" pitchFamily="34" charset="-122"/>
                <a:ea typeface="微软雅黑" panose="020B0503020204020204" pitchFamily="34" charset="-122"/>
                <a:cs typeface="+mn-ea"/>
              </a:rPr>
              <a:t>是现实世界</a:t>
            </a:r>
            <a:r>
              <a:rPr lang="zh-CN" altLang="zh-CN" sz="2800" dirty="0">
                <a:solidFill>
                  <a:srgbClr val="1369B3"/>
                </a:solidFill>
                <a:latin typeface="微软雅黑" panose="020B0503020204020204" pitchFamily="34" charset="-122"/>
                <a:ea typeface="微软雅黑" panose="020B0503020204020204" pitchFamily="34" charset="-122"/>
                <a:cs typeface="+mn-ea"/>
              </a:rPr>
              <a:t>数据特征</a:t>
            </a:r>
            <a:r>
              <a:rPr lang="zh-CN" altLang="zh-CN" sz="2800" dirty="0">
                <a:solidFill>
                  <a:srgbClr val="595959"/>
                </a:solidFill>
                <a:latin typeface="微软雅黑" panose="020B0503020204020204" pitchFamily="34" charset="-122"/>
                <a:ea typeface="微软雅黑" panose="020B0503020204020204" pitchFamily="34" charset="-122"/>
                <a:cs typeface="+mn-ea"/>
              </a:rPr>
              <a:t>的</a:t>
            </a:r>
            <a:r>
              <a:rPr lang="zh-CN" altLang="zh-CN" sz="2800" dirty="0">
                <a:solidFill>
                  <a:srgbClr val="1369B3"/>
                </a:solidFill>
                <a:latin typeface="微软雅黑" panose="020B0503020204020204" pitchFamily="34" charset="-122"/>
                <a:ea typeface="微软雅黑" panose="020B0503020204020204" pitchFamily="34" charset="-122"/>
                <a:cs typeface="+mn-ea"/>
              </a:rPr>
              <a:t>抽象</a:t>
            </a:r>
            <a:r>
              <a:rPr lang="zh-CN" altLang="zh-CN" sz="2800" dirty="0">
                <a:solidFill>
                  <a:srgbClr val="595959"/>
                </a:solidFill>
                <a:latin typeface="微软雅黑" panose="020B0503020204020204" pitchFamily="34" charset="-122"/>
                <a:ea typeface="微软雅黑" panose="020B0503020204020204" pitchFamily="34" charset="-122"/>
                <a:cs typeface="+mn-ea"/>
              </a:rPr>
              <a:t>，用来</a:t>
            </a:r>
            <a:r>
              <a:rPr lang="zh-CN" altLang="zh-CN" sz="2800" dirty="0">
                <a:solidFill>
                  <a:srgbClr val="1369B3"/>
                </a:solidFill>
                <a:latin typeface="微软雅黑" panose="020B0503020204020204" pitchFamily="34" charset="-122"/>
                <a:ea typeface="微软雅黑" panose="020B0503020204020204" pitchFamily="34" charset="-122"/>
                <a:cs typeface="+mn-ea"/>
              </a:rPr>
              <a:t>描述数据</a:t>
            </a:r>
            <a:r>
              <a:rPr lang="zh-CN" altLang="zh-CN" sz="2800" dirty="0">
                <a:solidFill>
                  <a:srgbClr val="595959"/>
                </a:solidFill>
                <a:latin typeface="微软雅黑" panose="020B0503020204020204" pitchFamily="34" charset="-122"/>
                <a:ea typeface="微软雅黑" panose="020B0503020204020204" pitchFamily="34" charset="-122"/>
                <a:cs typeface="+mn-ea"/>
              </a:rPr>
              <a:t>、</a:t>
            </a:r>
            <a:r>
              <a:rPr lang="zh-CN" altLang="zh-CN" sz="2800" dirty="0">
                <a:solidFill>
                  <a:srgbClr val="1369B3"/>
                </a:solidFill>
                <a:latin typeface="微软雅黑" panose="020B0503020204020204" pitchFamily="34" charset="-122"/>
                <a:ea typeface="微软雅黑" panose="020B0503020204020204" pitchFamily="34" charset="-122"/>
                <a:cs typeface="+mn-ea"/>
              </a:rPr>
              <a:t>组织数据</a:t>
            </a:r>
            <a:r>
              <a:rPr lang="zh-CN" altLang="zh-CN" sz="2800" dirty="0">
                <a:solidFill>
                  <a:srgbClr val="595959"/>
                </a:solidFill>
                <a:latin typeface="微软雅黑" panose="020B0503020204020204" pitchFamily="34" charset="-122"/>
                <a:ea typeface="微软雅黑" panose="020B0503020204020204" pitchFamily="34" charset="-122"/>
                <a:cs typeface="+mn-ea"/>
              </a:rPr>
              <a:t>和</a:t>
            </a:r>
            <a:r>
              <a:rPr lang="zh-CN" altLang="zh-CN" sz="2800" dirty="0">
                <a:solidFill>
                  <a:srgbClr val="1369B3"/>
                </a:solidFill>
                <a:latin typeface="微软雅黑" panose="020B0503020204020204" pitchFamily="34" charset="-122"/>
                <a:ea typeface="微软雅黑" panose="020B0503020204020204" pitchFamily="34" charset="-122"/>
                <a:cs typeface="+mn-ea"/>
              </a:rPr>
              <a:t>操作数据</a:t>
            </a:r>
            <a:r>
              <a:rPr lang="zh-CN" altLang="zh-CN" sz="2800" dirty="0">
                <a:solidFill>
                  <a:srgbClr val="595959"/>
                </a:solidFill>
                <a:latin typeface="微软雅黑" panose="020B0503020204020204" pitchFamily="34" charset="-122"/>
                <a:ea typeface="微软雅黑" panose="020B0503020204020204" pitchFamily="34" charset="-122"/>
                <a:cs typeface="+mn-ea"/>
              </a:rPr>
              <a:t>。</a:t>
            </a:r>
            <a:endParaRPr lang="en-US" altLang="zh-CN" sz="2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800" dirty="0">
                <a:solidFill>
                  <a:srgbClr val="595959"/>
                </a:solidFill>
                <a:latin typeface="微软雅黑" panose="020B0503020204020204" pitchFamily="34" charset="-122"/>
                <a:ea typeface="微软雅黑" panose="020B0503020204020204" pitchFamily="34" charset="-122"/>
                <a:cs typeface="+mn-ea"/>
              </a:rPr>
              <a:t>数据模型是数据库系统的</a:t>
            </a:r>
            <a:r>
              <a:rPr lang="zh-CN" altLang="zh-CN" sz="2800" dirty="0">
                <a:solidFill>
                  <a:srgbClr val="1369B3"/>
                </a:solidFill>
                <a:latin typeface="微软雅黑" panose="020B0503020204020204" pitchFamily="34" charset="-122"/>
                <a:ea typeface="微软雅黑" panose="020B0503020204020204" pitchFamily="34" charset="-122"/>
                <a:cs typeface="+mn-ea"/>
              </a:rPr>
              <a:t>核心</a:t>
            </a:r>
            <a:r>
              <a:rPr lang="zh-CN" altLang="zh-CN" sz="2800" dirty="0">
                <a:solidFill>
                  <a:srgbClr val="595959"/>
                </a:solidFill>
                <a:latin typeface="微软雅黑" panose="020B0503020204020204" pitchFamily="34" charset="-122"/>
                <a:ea typeface="微软雅黑" panose="020B0503020204020204" pitchFamily="34" charset="-122"/>
                <a:cs typeface="+mn-ea"/>
              </a:rPr>
              <a:t>和</a:t>
            </a:r>
            <a:r>
              <a:rPr lang="zh-CN" altLang="zh-CN" sz="2800" dirty="0">
                <a:solidFill>
                  <a:srgbClr val="1369B3"/>
                </a:solidFill>
                <a:latin typeface="微软雅黑" panose="020B0503020204020204" pitchFamily="34" charset="-122"/>
                <a:ea typeface="微软雅黑" panose="020B0503020204020204" pitchFamily="34" charset="-122"/>
                <a:cs typeface="+mn-ea"/>
              </a:rPr>
              <a:t>基础</a:t>
            </a:r>
            <a:r>
              <a:rPr lang="zh-CN" altLang="zh-CN" sz="2800" dirty="0">
                <a:solidFill>
                  <a:srgbClr val="595959"/>
                </a:solidFill>
                <a:latin typeface="微软雅黑" panose="020B0503020204020204" pitchFamily="34" charset="-122"/>
                <a:ea typeface="微软雅黑" panose="020B0503020204020204" pitchFamily="34" charset="-122"/>
                <a:cs typeface="+mn-ea"/>
              </a:rPr>
              <a:t>，现有的数据库系统都是</a:t>
            </a:r>
            <a:r>
              <a:rPr lang="zh-CN" altLang="zh-CN" sz="2800" dirty="0">
                <a:solidFill>
                  <a:srgbClr val="1369B3"/>
                </a:solidFill>
                <a:latin typeface="微软雅黑" panose="020B0503020204020204" pitchFamily="34" charset="-122"/>
                <a:ea typeface="微软雅黑" panose="020B0503020204020204" pitchFamily="34" charset="-122"/>
                <a:cs typeface="+mn-ea"/>
              </a:rPr>
              <a:t>基于某种数据模型</a:t>
            </a:r>
            <a:r>
              <a:rPr lang="zh-CN" altLang="zh-CN" sz="2800" dirty="0">
                <a:solidFill>
                  <a:srgbClr val="595959"/>
                </a:solidFill>
                <a:latin typeface="微软雅黑" panose="020B0503020204020204" pitchFamily="34" charset="-122"/>
                <a:ea typeface="微软雅黑" panose="020B0503020204020204" pitchFamily="34" charset="-122"/>
                <a:cs typeface="+mn-ea"/>
              </a:rPr>
              <a:t>。</a:t>
            </a:r>
          </a:p>
        </p:txBody>
      </p:sp>
      <p:sp>
        <p:nvSpPr>
          <p:cNvPr id="7"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数据模型概述</a:t>
            </a:r>
          </a:p>
        </p:txBody>
      </p:sp>
      <p:pic>
        <p:nvPicPr>
          <p:cNvPr id="8" name="图片 7"/>
          <p:cNvPicPr>
            <a:picLocks noChangeAspect="1"/>
          </p:cNvPicPr>
          <p:nvPr/>
        </p:nvPicPr>
        <p:blipFill>
          <a:blip r:embed="rId2"/>
          <a:stretch>
            <a:fillRect/>
          </a:stretch>
        </p:blipFill>
        <p:spPr>
          <a:xfrm flipH="1">
            <a:off x="1342678" y="1846501"/>
            <a:ext cx="3154734" cy="3700276"/>
          </a:xfrm>
          <a:prstGeom prst="rect">
            <a:avLst/>
          </a:prstGeom>
        </p:spPr>
      </p:pic>
    </p:spTree>
    <p:extLst>
      <p:ext uri="{BB962C8B-B14F-4D97-AF65-F5344CB8AC3E}">
        <p14:creationId xmlns:p14="http://schemas.microsoft.com/office/powerpoint/2010/main" val="2516736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092818F8-900E-4612-8754-1A79D230BDBB}"/>
              </a:ext>
            </a:extLst>
          </p:cNvPr>
          <p:cNvSpPr txBox="1"/>
          <p:nvPr/>
        </p:nvSpPr>
        <p:spPr>
          <a:xfrm>
            <a:off x="1054646" y="1126800"/>
            <a:ext cx="10153128" cy="499624"/>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数据模型按照</a:t>
            </a:r>
            <a:r>
              <a:rPr lang="zh-CN" altLang="en-US" sz="2000" dirty="0" smtClean="0">
                <a:solidFill>
                  <a:srgbClr val="1369B3"/>
                </a:solidFill>
                <a:latin typeface="微软雅黑" panose="020B0503020204020204" pitchFamily="34" charset="-122"/>
                <a:ea typeface="微软雅黑" panose="020B0503020204020204" pitchFamily="34" charset="-122"/>
                <a:cs typeface="+mn-ea"/>
              </a:rPr>
              <a:t>不同应用</a:t>
            </a:r>
            <a:r>
              <a:rPr lang="zh-CN" altLang="en-US" sz="2000" dirty="0">
                <a:solidFill>
                  <a:srgbClr val="1369B3"/>
                </a:solidFill>
                <a:latin typeface="微软雅黑" panose="020B0503020204020204" pitchFamily="34" charset="-122"/>
                <a:ea typeface="微软雅黑" panose="020B0503020204020204" pitchFamily="34" charset="-122"/>
                <a:cs typeface="+mn-ea"/>
              </a:rPr>
              <a:t>层次</a:t>
            </a:r>
            <a:r>
              <a:rPr lang="zh-CN" altLang="en-US" sz="2000" dirty="0">
                <a:solidFill>
                  <a:srgbClr val="595959"/>
                </a:solidFill>
                <a:latin typeface="微软雅黑" panose="020B0503020204020204" pitchFamily="34" charset="-122"/>
                <a:ea typeface="微软雅黑" panose="020B0503020204020204" pitchFamily="34" charset="-122"/>
                <a:cs typeface="+mn-ea"/>
              </a:rPr>
              <a:t>划分：</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0"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数据模型概述</a:t>
            </a:r>
          </a:p>
        </p:txBody>
      </p:sp>
      <p:sp>
        <p:nvSpPr>
          <p:cNvPr id="23" name="矩形 22">
            <a:extLst>
              <a:ext uri="{FF2B5EF4-FFF2-40B4-BE49-F238E27FC236}">
                <a16:creationId xmlns:a16="http://schemas.microsoft.com/office/drawing/2014/main" id="{E22093F1-8748-DF76-0CC1-FE4E36096317}"/>
              </a:ext>
            </a:extLst>
          </p:cNvPr>
          <p:cNvSpPr/>
          <p:nvPr/>
        </p:nvSpPr>
        <p:spPr>
          <a:xfrm>
            <a:off x="4493057" y="1845618"/>
            <a:ext cx="2681731"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D9432036-84F3-7CF4-8F1F-A0549CD07F92}"/>
              </a:ext>
            </a:extLst>
          </p:cNvPr>
          <p:cNvSpPr/>
          <p:nvPr/>
        </p:nvSpPr>
        <p:spPr>
          <a:xfrm>
            <a:off x="4494062" y="3067101"/>
            <a:ext cx="2681264"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原创设计师QQ598969553          _8">
            <a:extLst>
              <a:ext uri="{FF2B5EF4-FFF2-40B4-BE49-F238E27FC236}">
                <a16:creationId xmlns:a16="http://schemas.microsoft.com/office/drawing/2014/main" id="{B8A86F15-1797-28AA-1001-F0096AD84F98}"/>
              </a:ext>
            </a:extLst>
          </p:cNvPr>
          <p:cNvSpPr/>
          <p:nvPr/>
        </p:nvSpPr>
        <p:spPr>
          <a:xfrm>
            <a:off x="1558702" y="3090733"/>
            <a:ext cx="2352123" cy="455347"/>
          </a:xfrm>
          <a:prstGeom prst="roundRect">
            <a:avLst/>
          </a:prstGeom>
          <a:solidFill>
            <a:srgbClr val="005DA2"/>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39" name="原创设计师QQ598969553          _9">
            <a:extLst>
              <a:ext uri="{FF2B5EF4-FFF2-40B4-BE49-F238E27FC236}">
                <a16:creationId xmlns:a16="http://schemas.microsoft.com/office/drawing/2014/main" id="{083EE87A-BD6C-725F-C183-232A09D6957B}"/>
              </a:ext>
            </a:extLst>
          </p:cNvPr>
          <p:cNvSpPr txBox="1"/>
          <p:nvPr/>
        </p:nvSpPr>
        <p:spPr>
          <a:xfrm>
            <a:off x="1661455" y="3133740"/>
            <a:ext cx="2139927" cy="369332"/>
          </a:xfrm>
          <a:prstGeom prst="rect">
            <a:avLst/>
          </a:prstGeom>
          <a:noFill/>
        </p:spPr>
        <p:txBody>
          <a:bodyPr wrap="square" rtlCol="0">
            <a:spAutoFit/>
          </a:bodyPr>
          <a:lstStyle/>
          <a:p>
            <a:pPr lvl="0" algn="ctr" defTabSz="1216660">
              <a:spcBef>
                <a:spcPct val="20000"/>
              </a:spcBef>
              <a:defRPr/>
            </a:pP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数据模型</a:t>
            </a:r>
          </a:p>
        </p:txBody>
      </p:sp>
      <p:sp>
        <p:nvSpPr>
          <p:cNvPr id="40" name="左大括号 39">
            <a:extLst>
              <a:ext uri="{FF2B5EF4-FFF2-40B4-BE49-F238E27FC236}">
                <a16:creationId xmlns:a16="http://schemas.microsoft.com/office/drawing/2014/main" id="{A870FB52-C972-1DE3-5562-F45CCC9560DD}"/>
              </a:ext>
            </a:extLst>
          </p:cNvPr>
          <p:cNvSpPr/>
          <p:nvPr/>
        </p:nvSpPr>
        <p:spPr>
          <a:xfrm>
            <a:off x="4063553" y="2075434"/>
            <a:ext cx="253796" cy="2478758"/>
          </a:xfrm>
          <a:prstGeom prst="leftBrace">
            <a:avLst/>
          </a:prstGeom>
          <a:ln>
            <a:solidFill>
              <a:srgbClr val="1369B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1" name="原创设计师QQ598969553          _9">
            <a:extLst>
              <a:ext uri="{FF2B5EF4-FFF2-40B4-BE49-F238E27FC236}">
                <a16:creationId xmlns:a16="http://schemas.microsoft.com/office/drawing/2014/main" id="{2FDEFE17-32D8-7819-CA1F-C66927004DF7}"/>
              </a:ext>
            </a:extLst>
          </p:cNvPr>
          <p:cNvSpPr txBox="1"/>
          <p:nvPr/>
        </p:nvSpPr>
        <p:spPr>
          <a:xfrm>
            <a:off x="5021356" y="1948952"/>
            <a:ext cx="1625131" cy="369332"/>
          </a:xfrm>
          <a:prstGeom prst="rect">
            <a:avLst/>
          </a:prstGeom>
          <a:noFill/>
        </p:spPr>
        <p:txBody>
          <a:bodyPr wrap="square" rtlCol="0">
            <a:spAutoFit/>
          </a:bodyPr>
          <a:lstStyle/>
          <a:p>
            <a:pPr lvl="0" algn="ctr" defTabSz="1216660">
              <a:spcBef>
                <a:spcPct val="20000"/>
              </a:spcBef>
              <a:defRPr/>
            </a:pPr>
            <a:r>
              <a:rPr lang="zh-CN" altLang="en-US" sz="1800" dirty="0">
                <a:solidFill>
                  <a:srgbClr val="1369B3"/>
                </a:solidFill>
                <a:latin typeface="微软雅黑" panose="020B0503020204020204" pitchFamily="34" charset="-122"/>
                <a:ea typeface="微软雅黑" panose="020B0503020204020204" pitchFamily="34" charset="-122"/>
                <a:cs typeface="+mn-ea"/>
                <a:sym typeface="+mn-lt"/>
              </a:rPr>
              <a:t>概念</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数据模型</a:t>
            </a:r>
          </a:p>
        </p:txBody>
      </p:sp>
      <p:sp>
        <p:nvSpPr>
          <p:cNvPr id="42" name="原创设计师QQ598969553          _9">
            <a:extLst>
              <a:ext uri="{FF2B5EF4-FFF2-40B4-BE49-F238E27FC236}">
                <a16:creationId xmlns:a16="http://schemas.microsoft.com/office/drawing/2014/main" id="{25FDD8C0-20A6-3A02-E9C7-5F4A1F7C8D34}"/>
              </a:ext>
            </a:extLst>
          </p:cNvPr>
          <p:cNvSpPr txBox="1"/>
          <p:nvPr/>
        </p:nvSpPr>
        <p:spPr>
          <a:xfrm>
            <a:off x="5033349" y="3170435"/>
            <a:ext cx="1601143" cy="369332"/>
          </a:xfrm>
          <a:prstGeom prst="rect">
            <a:avLst/>
          </a:prstGeom>
          <a:noFill/>
        </p:spPr>
        <p:txBody>
          <a:bodyPr wrap="square" rtlCol="0">
            <a:spAutoFit/>
          </a:bodyPr>
          <a:lstStyle/>
          <a:p>
            <a:pPr lvl="0" algn="ctr" defTabSz="1216660">
              <a:spcBef>
                <a:spcPct val="20000"/>
              </a:spcBef>
              <a:defRPr/>
            </a:pPr>
            <a:r>
              <a:rPr lang="zh-CN" altLang="en-US" sz="1800" dirty="0">
                <a:solidFill>
                  <a:srgbClr val="1369B3"/>
                </a:solidFill>
                <a:latin typeface="微软雅黑" panose="020B0503020204020204" pitchFamily="34" charset="-122"/>
                <a:ea typeface="微软雅黑" panose="020B0503020204020204" pitchFamily="34" charset="-122"/>
                <a:cs typeface="+mn-ea"/>
                <a:sym typeface="+mn-lt"/>
              </a:rPr>
              <a:t>逻辑</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数据模型</a:t>
            </a:r>
          </a:p>
        </p:txBody>
      </p:sp>
      <p:sp>
        <p:nvSpPr>
          <p:cNvPr id="43" name="矩形 42">
            <a:extLst>
              <a:ext uri="{FF2B5EF4-FFF2-40B4-BE49-F238E27FC236}">
                <a16:creationId xmlns:a16="http://schemas.microsoft.com/office/drawing/2014/main" id="{D9432036-84F3-7CF4-8F1F-A0549CD07F92}"/>
              </a:ext>
            </a:extLst>
          </p:cNvPr>
          <p:cNvSpPr/>
          <p:nvPr/>
        </p:nvSpPr>
        <p:spPr>
          <a:xfrm>
            <a:off x="4493492" y="4266224"/>
            <a:ext cx="2681529"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原创设计师QQ598969553          _9">
            <a:extLst>
              <a:ext uri="{FF2B5EF4-FFF2-40B4-BE49-F238E27FC236}">
                <a16:creationId xmlns:a16="http://schemas.microsoft.com/office/drawing/2014/main" id="{25FDD8C0-20A6-3A02-E9C7-5F4A1F7C8D34}"/>
              </a:ext>
            </a:extLst>
          </p:cNvPr>
          <p:cNvSpPr txBox="1"/>
          <p:nvPr/>
        </p:nvSpPr>
        <p:spPr>
          <a:xfrm>
            <a:off x="5019426" y="4372032"/>
            <a:ext cx="1601714" cy="369332"/>
          </a:xfrm>
          <a:prstGeom prst="rect">
            <a:avLst/>
          </a:prstGeom>
          <a:noFill/>
        </p:spPr>
        <p:txBody>
          <a:bodyPr wrap="square" rtlCol="0">
            <a:spAutoFit/>
          </a:bodyPr>
          <a:lstStyle/>
          <a:p>
            <a:pPr lvl="0" algn="ctr" defTabSz="1216660">
              <a:spcBef>
                <a:spcPct val="20000"/>
              </a:spcBef>
              <a:defRPr/>
            </a:pPr>
            <a:r>
              <a:rPr lang="zh-CN" altLang="en-US" sz="1800" dirty="0">
                <a:solidFill>
                  <a:srgbClr val="1369B3"/>
                </a:solidFill>
                <a:latin typeface="微软雅黑" panose="020B0503020204020204" pitchFamily="34" charset="-122"/>
                <a:ea typeface="微软雅黑" panose="020B0503020204020204" pitchFamily="34" charset="-122"/>
                <a:cs typeface="+mn-ea"/>
                <a:sym typeface="+mn-lt"/>
              </a:rPr>
              <a:t>物理</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数据模型</a:t>
            </a:r>
          </a:p>
        </p:txBody>
      </p:sp>
    </p:spTree>
    <p:extLst>
      <p:ext uri="{BB962C8B-B14F-4D97-AF65-F5344CB8AC3E}">
        <p14:creationId xmlns:p14="http://schemas.microsoft.com/office/powerpoint/2010/main" val="1844102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数据模型概述</a:t>
            </a:r>
          </a:p>
        </p:txBody>
      </p:sp>
      <p:pic>
        <p:nvPicPr>
          <p:cNvPr id="5" name="图片 4">
            <a:extLst>
              <a:ext uri="{FF2B5EF4-FFF2-40B4-BE49-F238E27FC236}">
                <a16:creationId xmlns:a16="http://schemas.microsoft.com/office/drawing/2014/main" id="{4E2F0E98-C81F-42BA-9750-6530743AE9B5}"/>
              </a:ext>
            </a:extLst>
          </p:cNvPr>
          <p:cNvPicPr>
            <a:picLocks noChangeAspect="1"/>
          </p:cNvPicPr>
          <p:nvPr/>
        </p:nvPicPr>
        <p:blipFill>
          <a:blip r:embed="rId2"/>
          <a:stretch>
            <a:fillRect/>
          </a:stretch>
        </p:blipFill>
        <p:spPr>
          <a:xfrm>
            <a:off x="1011196" y="1629594"/>
            <a:ext cx="3715858" cy="4006159"/>
          </a:xfrm>
          <a:prstGeom prst="rect">
            <a:avLst/>
          </a:prstGeom>
        </p:spPr>
      </p:pic>
      <p:sp>
        <p:nvSpPr>
          <p:cNvPr id="6" name="对话气泡: 圆角矩形 1"/>
          <p:cNvSpPr/>
          <p:nvPr/>
        </p:nvSpPr>
        <p:spPr>
          <a:xfrm rot="5400000">
            <a:off x="6779282" y="539642"/>
            <a:ext cx="3600400" cy="5832648"/>
          </a:xfrm>
          <a:prstGeom prst="wedgeRoundRect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4EA5105-2A8B-BF6B-5A94-36080DEE4DB3}"/>
              </a:ext>
            </a:extLst>
          </p:cNvPr>
          <p:cNvSpPr txBox="1"/>
          <p:nvPr/>
        </p:nvSpPr>
        <p:spPr>
          <a:xfrm>
            <a:off x="5855248" y="2024805"/>
            <a:ext cx="5448468" cy="2862322"/>
          </a:xfrm>
          <a:prstGeom prst="rect">
            <a:avLst/>
          </a:prstGeom>
          <a:noFill/>
        </p:spPr>
        <p:txBody>
          <a:bodyPr wrap="square" rtlCol="0">
            <a:spAutoFit/>
          </a:bodyPr>
          <a:lstStyle/>
          <a:p>
            <a:pPr algn="just">
              <a:lnSpc>
                <a:spcPct val="150000"/>
              </a:lnSpc>
            </a:pPr>
            <a:r>
              <a:rPr lang="zh-CN" altLang="en-US" sz="2000" kern="100" dirty="0">
                <a:solidFill>
                  <a:srgbClr val="595959"/>
                </a:solidFill>
                <a:latin typeface="微软雅黑" panose="020B0503020204020204" pitchFamily="34" charset="-122"/>
                <a:ea typeface="微软雅黑" panose="020B0503020204020204" pitchFamily="34" charset="-122"/>
              </a:rPr>
              <a:t>计算机不能</a:t>
            </a:r>
            <a:r>
              <a:rPr lang="zh-CN" altLang="en-US" sz="2000" kern="100" dirty="0">
                <a:solidFill>
                  <a:srgbClr val="1369B3"/>
                </a:solidFill>
                <a:latin typeface="微软雅黑" panose="020B0503020204020204" pitchFamily="34" charset="-122"/>
                <a:ea typeface="微软雅黑" panose="020B0503020204020204" pitchFamily="34" charset="-122"/>
              </a:rPr>
              <a:t>直接处理</a:t>
            </a:r>
            <a:r>
              <a:rPr lang="zh-CN" altLang="en-US" sz="2000" kern="100" dirty="0">
                <a:solidFill>
                  <a:srgbClr val="595959"/>
                </a:solidFill>
                <a:latin typeface="微软雅黑" panose="020B0503020204020204" pitchFamily="34" charset="-122"/>
                <a:ea typeface="微软雅黑" panose="020B0503020204020204" pitchFamily="34" charset="-122"/>
              </a:rPr>
              <a:t>现实世界中的具体事物，必须先把具体的事物转换为计算机</a:t>
            </a:r>
            <a:r>
              <a:rPr lang="zh-CN" altLang="en-US" sz="2000" kern="100" dirty="0">
                <a:solidFill>
                  <a:srgbClr val="1369B3"/>
                </a:solidFill>
                <a:latin typeface="微软雅黑" panose="020B0503020204020204" pitchFamily="34" charset="-122"/>
                <a:ea typeface="微软雅黑" panose="020B0503020204020204" pitchFamily="34" charset="-122"/>
              </a:rPr>
              <a:t>能够处理的数据</a:t>
            </a:r>
            <a:r>
              <a:rPr lang="zh-CN" altLang="en-US" sz="2000" kern="100" dirty="0">
                <a:solidFill>
                  <a:srgbClr val="595959"/>
                </a:solidFill>
                <a:latin typeface="微软雅黑" panose="020B0503020204020204" pitchFamily="34" charset="-122"/>
                <a:ea typeface="微软雅黑" panose="020B0503020204020204" pitchFamily="34" charset="-122"/>
              </a:rPr>
              <a:t>。</a:t>
            </a:r>
          </a:p>
          <a:p>
            <a:pPr algn="just">
              <a:lnSpc>
                <a:spcPct val="150000"/>
              </a:lnSpc>
            </a:pPr>
            <a:r>
              <a:rPr lang="zh-CN" altLang="en-US" sz="2000" kern="100" dirty="0">
                <a:solidFill>
                  <a:srgbClr val="595959"/>
                </a:solidFill>
                <a:latin typeface="微软雅黑" panose="020B0503020204020204" pitchFamily="34" charset="-122"/>
                <a:ea typeface="微软雅黑" panose="020B0503020204020204" pitchFamily="34" charset="-122"/>
              </a:rPr>
              <a:t>为了把</a:t>
            </a:r>
            <a:r>
              <a:rPr lang="zh-CN" altLang="en-US" sz="2000" kern="100" dirty="0">
                <a:solidFill>
                  <a:srgbClr val="1369B3"/>
                </a:solidFill>
                <a:latin typeface="微软雅黑" panose="020B0503020204020204" pitchFamily="34" charset="-122"/>
                <a:ea typeface="微软雅黑" panose="020B0503020204020204" pitchFamily="34" charset="-122"/>
              </a:rPr>
              <a:t>现实世界</a:t>
            </a:r>
            <a:r>
              <a:rPr lang="zh-CN" altLang="en-US" sz="2000" kern="100" dirty="0">
                <a:solidFill>
                  <a:srgbClr val="595959"/>
                </a:solidFill>
                <a:latin typeface="微软雅黑" panose="020B0503020204020204" pitchFamily="34" charset="-122"/>
                <a:ea typeface="微软雅黑" panose="020B0503020204020204" pitchFamily="34" charset="-122"/>
              </a:rPr>
              <a:t>中客观存在的</a:t>
            </a:r>
            <a:r>
              <a:rPr lang="zh-CN" altLang="en-US" sz="2000" kern="100" dirty="0">
                <a:solidFill>
                  <a:srgbClr val="1369B3"/>
                </a:solidFill>
                <a:latin typeface="微软雅黑" panose="020B0503020204020204" pitchFamily="34" charset="-122"/>
                <a:ea typeface="微软雅黑" panose="020B0503020204020204" pitchFamily="34" charset="-122"/>
              </a:rPr>
              <a:t>具体事物</a:t>
            </a:r>
            <a:r>
              <a:rPr lang="zh-CN" altLang="en-US" sz="2000" kern="100" dirty="0">
                <a:solidFill>
                  <a:srgbClr val="595959"/>
                </a:solidFill>
                <a:latin typeface="微软雅黑" panose="020B0503020204020204" pitchFamily="34" charset="-122"/>
                <a:ea typeface="微软雅黑" panose="020B0503020204020204" pitchFamily="34" charset="-122"/>
              </a:rPr>
              <a:t>转换为计算机</a:t>
            </a:r>
            <a:r>
              <a:rPr lang="zh-CN" altLang="en-US" sz="2000" kern="100" dirty="0">
                <a:solidFill>
                  <a:srgbClr val="1369B3"/>
                </a:solidFill>
                <a:latin typeface="微软雅黑" panose="020B0503020204020204" pitchFamily="34" charset="-122"/>
                <a:ea typeface="微软雅黑" panose="020B0503020204020204" pitchFamily="34" charset="-122"/>
              </a:rPr>
              <a:t>存储的数据</a:t>
            </a:r>
            <a:r>
              <a:rPr lang="zh-CN" altLang="en-US" sz="2000" kern="100" dirty="0">
                <a:solidFill>
                  <a:srgbClr val="595959"/>
                </a:solidFill>
                <a:latin typeface="微软雅黑" panose="020B0503020204020204" pitchFamily="34" charset="-122"/>
                <a:ea typeface="微软雅黑" panose="020B0503020204020204" pitchFamily="34" charset="-122"/>
              </a:rPr>
              <a:t>，需要经历</a:t>
            </a:r>
            <a:r>
              <a:rPr lang="zh-CN" altLang="en-US" sz="2000" kern="100" dirty="0">
                <a:solidFill>
                  <a:srgbClr val="1369B3"/>
                </a:solidFill>
                <a:latin typeface="微软雅黑" panose="020B0503020204020204" pitchFamily="34" charset="-122"/>
                <a:ea typeface="微软雅黑" panose="020B0503020204020204" pitchFamily="34" charset="-122"/>
              </a:rPr>
              <a:t>现实世界</a:t>
            </a:r>
            <a:r>
              <a:rPr lang="zh-CN" altLang="en-US" sz="2000" kern="100" dirty="0">
                <a:solidFill>
                  <a:srgbClr val="595959"/>
                </a:solidFill>
                <a:latin typeface="微软雅黑" panose="020B0503020204020204" pitchFamily="34" charset="-122"/>
                <a:ea typeface="微软雅黑" panose="020B0503020204020204" pitchFamily="34" charset="-122"/>
              </a:rPr>
              <a:t>、</a:t>
            </a:r>
            <a:r>
              <a:rPr lang="zh-CN" altLang="en-US" sz="2000" kern="100" dirty="0">
                <a:solidFill>
                  <a:srgbClr val="1369B3"/>
                </a:solidFill>
                <a:latin typeface="微软雅黑" panose="020B0503020204020204" pitchFamily="34" charset="-122"/>
                <a:ea typeface="微软雅黑" panose="020B0503020204020204" pitchFamily="34" charset="-122"/>
              </a:rPr>
              <a:t>信息世界</a:t>
            </a:r>
            <a:r>
              <a:rPr lang="zh-CN" altLang="en-US" sz="2000" kern="100" dirty="0">
                <a:solidFill>
                  <a:srgbClr val="595959"/>
                </a:solidFill>
                <a:latin typeface="微软雅黑" panose="020B0503020204020204" pitchFamily="34" charset="-122"/>
                <a:ea typeface="微软雅黑" panose="020B0503020204020204" pitchFamily="34" charset="-122"/>
              </a:rPr>
              <a:t>和</a:t>
            </a:r>
            <a:r>
              <a:rPr lang="zh-CN" altLang="en-US" sz="2000" kern="100" dirty="0">
                <a:solidFill>
                  <a:srgbClr val="1369B3"/>
                </a:solidFill>
                <a:latin typeface="微软雅黑" panose="020B0503020204020204" pitchFamily="34" charset="-122"/>
                <a:ea typeface="微软雅黑" panose="020B0503020204020204" pitchFamily="34" charset="-122"/>
              </a:rPr>
              <a:t>机器世界</a:t>
            </a:r>
            <a:r>
              <a:rPr lang="en-US" altLang="zh-CN" sz="2000" kern="100" dirty="0">
                <a:solidFill>
                  <a:srgbClr val="595959"/>
                </a:solidFill>
                <a:latin typeface="微软雅黑" panose="020B0503020204020204" pitchFamily="34" charset="-122"/>
                <a:ea typeface="微软雅黑" panose="020B0503020204020204" pitchFamily="34" charset="-122"/>
              </a:rPr>
              <a:t>3</a:t>
            </a:r>
            <a:r>
              <a:rPr lang="zh-CN" altLang="en-US" sz="2000" kern="100" dirty="0">
                <a:solidFill>
                  <a:srgbClr val="595959"/>
                </a:solidFill>
                <a:latin typeface="微软雅黑" panose="020B0503020204020204" pitchFamily="34" charset="-122"/>
                <a:ea typeface="微软雅黑" panose="020B0503020204020204" pitchFamily="34" charset="-122"/>
              </a:rPr>
              <a:t>个层次。</a:t>
            </a:r>
            <a:endParaRPr lang="zh-CN" altLang="zh-CN" sz="2000" kern="100" dirty="0">
              <a:solidFill>
                <a:srgbClr val="595959"/>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4643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数据模型概述</a:t>
            </a:r>
          </a:p>
        </p:txBody>
      </p:sp>
      <p:sp>
        <p:nvSpPr>
          <p:cNvPr id="5" name="文本框 4">
            <a:extLst>
              <a:ext uri="{FF2B5EF4-FFF2-40B4-BE49-F238E27FC236}">
                <a16:creationId xmlns:a16="http://schemas.microsoft.com/office/drawing/2014/main" id="{092818F8-900E-4612-8754-1A79D230BDBB}"/>
              </a:ext>
            </a:extLst>
          </p:cNvPr>
          <p:cNvSpPr txBox="1"/>
          <p:nvPr/>
        </p:nvSpPr>
        <p:spPr>
          <a:xfrm>
            <a:off x="1054646" y="1126800"/>
            <a:ext cx="10153128" cy="499624"/>
          </a:xfrm>
          <a:prstGeom prst="rect">
            <a:avLst/>
          </a:prstGeom>
          <a:noFill/>
        </p:spPr>
        <p:txBody>
          <a:bodyPr wrap="square">
            <a:spAutoFit/>
          </a:bodyPr>
          <a:lstStyle/>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rPr>
              <a:t>客观对象</a:t>
            </a:r>
            <a:r>
              <a:rPr lang="zh-CN" altLang="en-US" sz="2000" dirty="0">
                <a:solidFill>
                  <a:srgbClr val="595959"/>
                </a:solidFill>
                <a:latin typeface="微软雅黑" panose="020B0503020204020204" pitchFamily="34" charset="-122"/>
                <a:ea typeface="微软雅黑" panose="020B0503020204020204" pitchFamily="34" charset="-122"/>
                <a:cs typeface="+mn-ea"/>
              </a:rPr>
              <a:t>转换为</a:t>
            </a:r>
            <a:r>
              <a:rPr lang="zh-CN" altLang="en-US" sz="2000" dirty="0">
                <a:solidFill>
                  <a:srgbClr val="1369B3"/>
                </a:solidFill>
                <a:latin typeface="微软雅黑" panose="020B0503020204020204" pitchFamily="34" charset="-122"/>
                <a:ea typeface="微软雅黑" panose="020B0503020204020204" pitchFamily="34" charset="-122"/>
                <a:cs typeface="+mn-ea"/>
              </a:rPr>
              <a:t>计算机存储数据</a:t>
            </a:r>
            <a:r>
              <a:rPr lang="zh-CN" altLang="en-US" sz="2000" dirty="0">
                <a:solidFill>
                  <a:srgbClr val="595959"/>
                </a:solidFill>
                <a:latin typeface="微软雅黑" panose="020B0503020204020204" pitchFamily="34" charset="-122"/>
                <a:ea typeface="微软雅黑" panose="020B0503020204020204" pitchFamily="34" charset="-122"/>
                <a:cs typeface="+mn-ea"/>
              </a:rPr>
              <a:t>的过程：</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54796208"/>
              </p:ext>
            </p:extLst>
          </p:nvPr>
        </p:nvGraphicFramePr>
        <p:xfrm>
          <a:off x="2998862" y="1773610"/>
          <a:ext cx="6264696" cy="3614248"/>
        </p:xfrm>
        <a:graphic>
          <a:graphicData uri="http://schemas.openxmlformats.org/presentationml/2006/ole">
            <mc:AlternateContent xmlns:mc="http://schemas.openxmlformats.org/markup-compatibility/2006">
              <mc:Choice xmlns:v="urn:schemas-microsoft-com:vml" Requires="v">
                <p:oleObj spid="_x0000_s3151" name="Visio" r:id="rId3" imgW="4572000" imgH="2638943" progId="Visio.DrawingConvertable.15">
                  <p:embed/>
                </p:oleObj>
              </mc:Choice>
              <mc:Fallback>
                <p:oleObj name="Visio" r:id="rId3" imgW="4572000" imgH="2638943" progId="Visio.DrawingConvertable.15">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8862" y="1773610"/>
                        <a:ext cx="6264696" cy="3614248"/>
                      </a:xfrm>
                      <a:prstGeom prst="rect">
                        <a:avLst/>
                      </a:prstGeom>
                      <a:noFill/>
                    </p:spPr>
                  </p:pic>
                </p:oleObj>
              </mc:Fallback>
            </mc:AlternateContent>
          </a:graphicData>
        </a:graphic>
      </p:graphicFrame>
    </p:spTree>
    <p:extLst>
      <p:ext uri="{BB962C8B-B14F-4D97-AF65-F5344CB8AC3E}">
        <p14:creationId xmlns:p14="http://schemas.microsoft.com/office/powerpoint/2010/main" val="3284660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64D8904-7812-46ED-8769-0C2371D7CAE3}"/>
              </a:ext>
            </a:extLst>
          </p:cNvPr>
          <p:cNvSpPr txBox="1"/>
          <p:nvPr/>
        </p:nvSpPr>
        <p:spPr>
          <a:xfrm>
            <a:off x="1054646" y="1126800"/>
            <a:ext cx="10153128" cy="499624"/>
          </a:xfrm>
          <a:prstGeom prst="rect">
            <a:avLst/>
          </a:prstGeom>
          <a:noFill/>
        </p:spPr>
        <p:txBody>
          <a:bodyPr wrap="square">
            <a:spAutoFit/>
          </a:bodyPr>
          <a:lstStyle/>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rPr>
              <a:t>客观对象</a:t>
            </a:r>
            <a:r>
              <a:rPr lang="zh-CN" altLang="en-US" sz="2000" dirty="0">
                <a:solidFill>
                  <a:srgbClr val="595959"/>
                </a:solidFill>
                <a:latin typeface="微软雅黑" panose="020B0503020204020204" pitchFamily="34" charset="-122"/>
                <a:ea typeface="微软雅黑" panose="020B0503020204020204" pitchFamily="34" charset="-122"/>
                <a:cs typeface="+mn-ea"/>
              </a:rPr>
              <a:t>转换为</a:t>
            </a:r>
            <a:r>
              <a:rPr lang="zh-CN" altLang="en-US" sz="2000" dirty="0">
                <a:solidFill>
                  <a:srgbClr val="1369B3"/>
                </a:solidFill>
                <a:latin typeface="微软雅黑" panose="020B0503020204020204" pitchFamily="34" charset="-122"/>
                <a:ea typeface="微软雅黑" panose="020B0503020204020204" pitchFamily="34" charset="-122"/>
                <a:cs typeface="+mn-ea"/>
              </a:rPr>
              <a:t>计算机存储数据</a:t>
            </a:r>
            <a:r>
              <a:rPr lang="zh-CN" altLang="en-US" sz="2000" dirty="0">
                <a:solidFill>
                  <a:srgbClr val="595959"/>
                </a:solidFill>
                <a:latin typeface="微软雅黑" panose="020B0503020204020204" pitchFamily="34" charset="-122"/>
                <a:ea typeface="微软雅黑" panose="020B0503020204020204" pitchFamily="34" charset="-122"/>
                <a:cs typeface="+mn-ea"/>
              </a:rPr>
              <a:t>的过程介绍：</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1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数据模型概述</a:t>
            </a:r>
          </a:p>
        </p:txBody>
      </p:sp>
      <p:sp>
        <p:nvSpPr>
          <p:cNvPr id="13" name="文本框 12"/>
          <p:cNvSpPr txBox="1"/>
          <p:nvPr/>
        </p:nvSpPr>
        <p:spPr>
          <a:xfrm>
            <a:off x="982638" y="2160679"/>
            <a:ext cx="2736304" cy="3000821"/>
          </a:xfrm>
          <a:prstGeom prst="rect">
            <a:avLst/>
          </a:prstGeom>
          <a:noFill/>
        </p:spPr>
        <p:txBody>
          <a:bodyPr wrap="square" rtlCol="0">
            <a:spAutoFit/>
          </a:bodyPr>
          <a:lstStyle/>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① 将</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现实世界</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中的</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客观对象</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抽象成信息世界的</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数据</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，形成</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概念数据模型</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。概念数据模型也称为</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信息模型</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，它是现实世界到机器世界的</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中间层</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。这一过程由</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数据库设计人员</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完成。</a:t>
            </a:r>
            <a:endParaRPr lang="zh-CN" altLang="en-US" sz="18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圆角 9"/>
          <p:cNvSpPr/>
          <p:nvPr/>
        </p:nvSpPr>
        <p:spPr>
          <a:xfrm>
            <a:off x="694606" y="1845618"/>
            <a:ext cx="3384376" cy="3488304"/>
          </a:xfrm>
          <a:prstGeom prst="roundRect">
            <a:avLst/>
          </a:prstGeom>
          <a:noFill/>
          <a:ln w="95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647416" y="2160679"/>
            <a:ext cx="2736304" cy="3000821"/>
          </a:xfrm>
          <a:prstGeom prst="rect">
            <a:avLst/>
          </a:prstGeom>
          <a:noFill/>
        </p:spPr>
        <p:txBody>
          <a:bodyPr wrap="square" rtlCol="0">
            <a:spAutoFit/>
          </a:bodyPr>
          <a:lstStyle/>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② 对概念数据模型进一步</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分解和细化</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，形成</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逻辑数据模型</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MySQL</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采用的逻辑数据模型为</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关系模型</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。这一过程由</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数据库设计人员</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或者</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数据库设计工具协助设计人员</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完成。</a:t>
            </a:r>
            <a:endParaRPr lang="zh-CN" altLang="en-US" sz="18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圆角 9"/>
          <p:cNvSpPr/>
          <p:nvPr/>
        </p:nvSpPr>
        <p:spPr>
          <a:xfrm>
            <a:off x="4359384" y="1845618"/>
            <a:ext cx="3384376" cy="3488304"/>
          </a:xfrm>
          <a:prstGeom prst="roundRect">
            <a:avLst/>
          </a:prstGeom>
          <a:noFill/>
          <a:ln w="95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471470" y="2160679"/>
            <a:ext cx="2736304" cy="3000821"/>
          </a:xfrm>
          <a:prstGeom prst="rect">
            <a:avLst/>
          </a:prstGeom>
          <a:noFill/>
        </p:spPr>
        <p:txBody>
          <a:bodyPr wrap="square" rtlCol="0">
            <a:spAutoFit/>
          </a:bodyPr>
          <a:lstStyle/>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③ 通过</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物理数据模型</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描述数据如何进行</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实际存储</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。物理数据模型是一种面向计算机系统的模型，描述数据在</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系统内部</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表示方式</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存取方法</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。这一过程由</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数据库管理系统</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完成。</a:t>
            </a:r>
            <a:endParaRPr lang="zh-CN" altLang="en-US" sz="18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圆角 9"/>
          <p:cNvSpPr/>
          <p:nvPr/>
        </p:nvSpPr>
        <p:spPr>
          <a:xfrm>
            <a:off x="8183438" y="1845618"/>
            <a:ext cx="3384376" cy="3488304"/>
          </a:xfrm>
          <a:prstGeom prst="roundRect">
            <a:avLst/>
          </a:prstGeom>
          <a:noFill/>
          <a:ln w="95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7949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092818F8-900E-4612-8754-1A79D230BDBB}"/>
              </a:ext>
            </a:extLst>
          </p:cNvPr>
          <p:cNvSpPr txBox="1"/>
          <p:nvPr/>
        </p:nvSpPr>
        <p:spPr>
          <a:xfrm>
            <a:off x="1054646" y="1125538"/>
            <a:ext cx="10153128" cy="553998"/>
          </a:xfrm>
          <a:prstGeom prst="rect">
            <a:avLst/>
          </a:prstGeom>
          <a:noFill/>
        </p:spPr>
        <p:txBody>
          <a:bodyPr wrap="square">
            <a:spAutoFit/>
          </a:bodyPr>
          <a:lstStyle/>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rPr>
              <a:t>数据模型</a:t>
            </a:r>
            <a:r>
              <a:rPr lang="zh-CN" altLang="en-US" sz="2000" dirty="0">
                <a:solidFill>
                  <a:srgbClr val="595959"/>
                </a:solidFill>
                <a:latin typeface="微软雅黑" panose="020B0503020204020204" pitchFamily="34" charset="-122"/>
                <a:ea typeface="微软雅黑" panose="020B0503020204020204" pitchFamily="34" charset="-122"/>
                <a:cs typeface="+mn-ea"/>
              </a:rPr>
              <a:t>描述的内容包括</a:t>
            </a:r>
            <a:r>
              <a:rPr lang="en-US" altLang="zh-CN" sz="2000" dirty="0">
                <a:solidFill>
                  <a:srgbClr val="1369B3"/>
                </a:solidFill>
                <a:latin typeface="微软雅黑" panose="020B0503020204020204" pitchFamily="34" charset="-122"/>
                <a:ea typeface="微软雅黑" panose="020B0503020204020204" pitchFamily="34" charset="-122"/>
                <a:cs typeface="+mn-ea"/>
              </a:rPr>
              <a:t>3</a:t>
            </a:r>
            <a:r>
              <a:rPr lang="zh-CN" altLang="en-US" sz="2000" dirty="0">
                <a:solidFill>
                  <a:srgbClr val="1369B3"/>
                </a:solidFill>
                <a:latin typeface="微软雅黑" panose="020B0503020204020204" pitchFamily="34" charset="-122"/>
                <a:ea typeface="微软雅黑" panose="020B0503020204020204" pitchFamily="34" charset="-122"/>
                <a:cs typeface="+mn-ea"/>
              </a:rPr>
              <a:t>个部分：</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p:txBody>
      </p:sp>
      <p:sp>
        <p:nvSpPr>
          <p:cNvPr id="20"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数据模型概述</a:t>
            </a:r>
          </a:p>
        </p:txBody>
      </p:sp>
      <p:sp>
        <p:nvSpPr>
          <p:cNvPr id="13" name="矩形: 圆角 25"/>
          <p:cNvSpPr/>
          <p:nvPr/>
        </p:nvSpPr>
        <p:spPr>
          <a:xfrm>
            <a:off x="674825" y="1990353"/>
            <a:ext cx="3488413" cy="2047681"/>
          </a:xfrm>
          <a:prstGeom prst="round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原创设计师QQ598969553          _8"/>
          <p:cNvSpPr/>
          <p:nvPr/>
        </p:nvSpPr>
        <p:spPr>
          <a:xfrm>
            <a:off x="1401123" y="1774329"/>
            <a:ext cx="2126502" cy="462161"/>
          </a:xfrm>
          <a:prstGeom prst="roundRect">
            <a:avLst/>
          </a:prstGeom>
          <a:solidFill>
            <a:srgbClr val="005DA2"/>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15" name="原创设计师QQ598969553          _9"/>
          <p:cNvSpPr txBox="1"/>
          <p:nvPr/>
        </p:nvSpPr>
        <p:spPr>
          <a:xfrm>
            <a:off x="1867261" y="1817882"/>
            <a:ext cx="1194226" cy="369332"/>
          </a:xfrm>
          <a:prstGeom prst="rect">
            <a:avLst/>
          </a:prstGeom>
          <a:noFill/>
        </p:spPr>
        <p:txBody>
          <a:bodyPr wrap="square" rtlCol="0">
            <a:spAutoFit/>
          </a:bodyPr>
          <a:lstStyle/>
          <a:p>
            <a:pPr lvl="0" algn="ctr" defTabSz="1216660">
              <a:spcBef>
                <a:spcPct val="20000"/>
              </a:spcBef>
              <a:defRPr/>
            </a:pP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数据结构</a:t>
            </a:r>
          </a:p>
        </p:txBody>
      </p:sp>
      <p:sp>
        <p:nvSpPr>
          <p:cNvPr id="16" name="矩形 15"/>
          <p:cNvSpPr/>
          <p:nvPr/>
        </p:nvSpPr>
        <p:spPr>
          <a:xfrm>
            <a:off x="883723" y="2594434"/>
            <a:ext cx="3279515" cy="1045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rPr>
              <a:t>描述</a:t>
            </a:r>
            <a:r>
              <a:rPr lang="zh-CN" altLang="en-US" sz="1800" dirty="0">
                <a:solidFill>
                  <a:srgbClr val="1369B3"/>
                </a:solidFill>
                <a:latin typeface="微软雅黑" panose="020B0503020204020204" pitchFamily="34" charset="-122"/>
                <a:ea typeface="微软雅黑" panose="020B0503020204020204" pitchFamily="34" charset="-122"/>
              </a:rPr>
              <a:t>数据</a:t>
            </a:r>
            <a:r>
              <a:rPr lang="zh-CN" altLang="en-US" sz="1800" dirty="0">
                <a:solidFill>
                  <a:srgbClr val="595959"/>
                </a:solidFill>
                <a:latin typeface="微软雅黑" panose="020B0503020204020204" pitchFamily="34" charset="-122"/>
                <a:ea typeface="微软雅黑" panose="020B0503020204020204" pitchFamily="34" charset="-122"/>
              </a:rPr>
              <a:t>以及</a:t>
            </a:r>
            <a:r>
              <a:rPr lang="zh-CN" altLang="en-US" sz="1800" dirty="0">
                <a:solidFill>
                  <a:srgbClr val="1369B3"/>
                </a:solidFill>
                <a:latin typeface="微软雅黑" panose="020B0503020204020204" pitchFamily="34" charset="-122"/>
                <a:ea typeface="微软雅黑" panose="020B0503020204020204" pitchFamily="34" charset="-122"/>
              </a:rPr>
              <a:t>数据之间的联系</a:t>
            </a:r>
            <a:r>
              <a:rPr lang="zh-CN" altLang="en-US" sz="1800" dirty="0">
                <a:solidFill>
                  <a:srgbClr val="595959"/>
                </a:solidFill>
                <a:latin typeface="微软雅黑" panose="020B0503020204020204" pitchFamily="34" charset="-122"/>
                <a:ea typeface="微软雅黑" panose="020B0503020204020204" pitchFamily="34" charset="-122"/>
              </a:rPr>
              <a:t>，主要研究数据本身的</a:t>
            </a:r>
            <a:r>
              <a:rPr lang="zh-CN" altLang="en-US" sz="1800" dirty="0">
                <a:solidFill>
                  <a:srgbClr val="1369B3"/>
                </a:solidFill>
                <a:latin typeface="微软雅黑" panose="020B0503020204020204" pitchFamily="34" charset="-122"/>
                <a:ea typeface="微软雅黑" panose="020B0503020204020204" pitchFamily="34" charset="-122"/>
              </a:rPr>
              <a:t>类型</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1369B3"/>
                </a:solidFill>
                <a:latin typeface="微软雅黑" panose="020B0503020204020204" pitchFamily="34" charset="-122"/>
                <a:ea typeface="微软雅黑" panose="020B0503020204020204" pitchFamily="34" charset="-122"/>
              </a:rPr>
              <a:t>内容</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1369B3"/>
                </a:solidFill>
                <a:latin typeface="微软雅黑" panose="020B0503020204020204" pitchFamily="34" charset="-122"/>
                <a:ea typeface="微软雅黑" panose="020B0503020204020204" pitchFamily="34" charset="-122"/>
              </a:rPr>
              <a:t>性质</a:t>
            </a:r>
            <a:r>
              <a:rPr lang="zh-CN" altLang="en-US" sz="1800" dirty="0">
                <a:solidFill>
                  <a:srgbClr val="595959"/>
                </a:solidFill>
                <a:latin typeface="微软雅黑" panose="020B0503020204020204" pitchFamily="34" charset="-122"/>
                <a:ea typeface="微软雅黑" panose="020B0503020204020204" pitchFamily="34" charset="-122"/>
              </a:rPr>
              <a:t>以及数据之间的</a:t>
            </a:r>
            <a:r>
              <a:rPr lang="zh-CN" altLang="en-US" sz="1800" dirty="0">
                <a:solidFill>
                  <a:srgbClr val="1369B3"/>
                </a:solidFill>
                <a:latin typeface="微软雅黑" panose="020B0503020204020204" pitchFamily="34" charset="-122"/>
                <a:ea typeface="微软雅黑" panose="020B0503020204020204" pitchFamily="34" charset="-122"/>
              </a:rPr>
              <a:t>联系</a:t>
            </a:r>
            <a:endParaRPr lang="zh-CN" altLang="en-US" sz="1800" dirty="0">
              <a:solidFill>
                <a:srgbClr val="595959"/>
              </a:solidFill>
              <a:latin typeface="微软雅黑" panose="020B0503020204020204" pitchFamily="34" charset="-122"/>
              <a:ea typeface="微软雅黑" panose="020B0503020204020204" pitchFamily="34" charset="-122"/>
            </a:endParaRPr>
          </a:p>
        </p:txBody>
      </p:sp>
      <p:sp>
        <p:nvSpPr>
          <p:cNvPr id="17" name="矩形: 圆角 25"/>
          <p:cNvSpPr/>
          <p:nvPr/>
        </p:nvSpPr>
        <p:spPr>
          <a:xfrm>
            <a:off x="4448167" y="1989634"/>
            <a:ext cx="3488400" cy="2048400"/>
          </a:xfrm>
          <a:prstGeom prst="round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原创设计师QQ598969553          _8"/>
          <p:cNvSpPr/>
          <p:nvPr/>
        </p:nvSpPr>
        <p:spPr>
          <a:xfrm>
            <a:off x="5200887" y="1773611"/>
            <a:ext cx="2127600" cy="462161"/>
          </a:xfrm>
          <a:prstGeom prst="roundRect">
            <a:avLst/>
          </a:prstGeom>
          <a:solidFill>
            <a:srgbClr val="005DA2"/>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19" name="原创设计师QQ598969553          _9"/>
          <p:cNvSpPr txBox="1"/>
          <p:nvPr/>
        </p:nvSpPr>
        <p:spPr>
          <a:xfrm>
            <a:off x="5728363" y="1823908"/>
            <a:ext cx="1195200" cy="369332"/>
          </a:xfrm>
          <a:prstGeom prst="rect">
            <a:avLst/>
          </a:prstGeom>
          <a:noFill/>
        </p:spPr>
        <p:txBody>
          <a:bodyPr wrap="square" rtlCol="0">
            <a:spAutoFit/>
          </a:bodyPr>
          <a:lstStyle/>
          <a:p>
            <a:pPr lvl="0" algn="ctr" defTabSz="1216660">
              <a:spcBef>
                <a:spcPct val="20000"/>
              </a:spcBef>
              <a:defRPr/>
            </a:pP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数据操作</a:t>
            </a:r>
          </a:p>
        </p:txBody>
      </p:sp>
      <p:sp>
        <p:nvSpPr>
          <p:cNvPr id="21" name="矩形 20"/>
          <p:cNvSpPr/>
          <p:nvPr/>
        </p:nvSpPr>
        <p:spPr>
          <a:xfrm>
            <a:off x="4549507" y="2627104"/>
            <a:ext cx="3279515" cy="1045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rPr>
              <a:t>对数据库中</a:t>
            </a:r>
            <a:r>
              <a:rPr lang="zh-CN" altLang="en-US" sz="1800" dirty="0">
                <a:solidFill>
                  <a:srgbClr val="1369B3"/>
                </a:solidFill>
                <a:latin typeface="微软雅黑" panose="020B0503020204020204" pitchFamily="34" charset="-122"/>
                <a:ea typeface="微软雅黑" panose="020B0503020204020204" pitchFamily="34" charset="-122"/>
              </a:rPr>
              <a:t>对象实例</a:t>
            </a:r>
            <a:r>
              <a:rPr lang="zh-CN" altLang="en-US" sz="1800" dirty="0">
                <a:solidFill>
                  <a:srgbClr val="595959"/>
                </a:solidFill>
                <a:latin typeface="微软雅黑" panose="020B0503020204020204" pitchFamily="34" charset="-122"/>
                <a:ea typeface="微软雅黑" panose="020B0503020204020204" pitchFamily="34" charset="-122"/>
              </a:rPr>
              <a:t>允许执行的</a:t>
            </a:r>
            <a:r>
              <a:rPr lang="zh-CN" altLang="en-US" sz="1800" dirty="0">
                <a:solidFill>
                  <a:srgbClr val="1369B3"/>
                </a:solidFill>
                <a:latin typeface="微软雅黑" panose="020B0503020204020204" pitchFamily="34" charset="-122"/>
                <a:ea typeface="微软雅黑" panose="020B0503020204020204" pitchFamily="34" charset="-122"/>
              </a:rPr>
              <a:t>操作集合</a:t>
            </a:r>
            <a:r>
              <a:rPr lang="zh-CN" altLang="en-US" sz="1800" dirty="0">
                <a:solidFill>
                  <a:srgbClr val="595959"/>
                </a:solidFill>
                <a:latin typeface="微软雅黑" panose="020B0503020204020204" pitchFamily="34" charset="-122"/>
                <a:ea typeface="微软雅黑" panose="020B0503020204020204" pitchFamily="34" charset="-122"/>
              </a:rPr>
              <a:t>，包括</a:t>
            </a:r>
            <a:r>
              <a:rPr lang="zh-CN" altLang="en-US" sz="1800" dirty="0">
                <a:solidFill>
                  <a:srgbClr val="1369B3"/>
                </a:solidFill>
                <a:latin typeface="微软雅黑" panose="020B0503020204020204" pitchFamily="34" charset="-122"/>
                <a:ea typeface="微软雅黑" panose="020B0503020204020204" pitchFamily="34" charset="-122"/>
              </a:rPr>
              <a:t>查询</a:t>
            </a:r>
            <a:r>
              <a:rPr lang="zh-CN" altLang="en-US" sz="1800" dirty="0">
                <a:solidFill>
                  <a:srgbClr val="595959"/>
                </a:solidFill>
                <a:latin typeface="微软雅黑" panose="020B0503020204020204" pitchFamily="34" charset="-122"/>
                <a:ea typeface="微软雅黑" panose="020B0503020204020204" pitchFamily="34" charset="-122"/>
              </a:rPr>
              <a:t>和</a:t>
            </a:r>
            <a:r>
              <a:rPr lang="zh-CN" altLang="en-US" sz="1800" dirty="0">
                <a:solidFill>
                  <a:srgbClr val="1369B3"/>
                </a:solidFill>
                <a:latin typeface="微软雅黑" panose="020B0503020204020204" pitchFamily="34" charset="-122"/>
                <a:ea typeface="微软雅黑" panose="020B0503020204020204" pitchFamily="34" charset="-122"/>
              </a:rPr>
              <a:t>更新</a:t>
            </a:r>
            <a:r>
              <a:rPr lang="zh-CN" altLang="en-US" sz="1800" dirty="0">
                <a:solidFill>
                  <a:srgbClr val="595959"/>
                </a:solidFill>
                <a:latin typeface="微软雅黑" panose="020B0503020204020204" pitchFamily="34" charset="-122"/>
                <a:ea typeface="微软雅黑" panose="020B0503020204020204" pitchFamily="34" charset="-122"/>
              </a:rPr>
              <a:t>（插入、删除和修改）两大类</a:t>
            </a:r>
          </a:p>
        </p:txBody>
      </p:sp>
      <p:sp>
        <p:nvSpPr>
          <p:cNvPr id="28" name="矩形: 圆角 25"/>
          <p:cNvSpPr/>
          <p:nvPr/>
        </p:nvSpPr>
        <p:spPr>
          <a:xfrm>
            <a:off x="8195686" y="1989634"/>
            <a:ext cx="3488400" cy="2047681"/>
          </a:xfrm>
          <a:prstGeom prst="round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原创设计师QQ598969553          _8"/>
          <p:cNvSpPr/>
          <p:nvPr/>
        </p:nvSpPr>
        <p:spPr>
          <a:xfrm>
            <a:off x="8929433" y="1773610"/>
            <a:ext cx="2127600" cy="462161"/>
          </a:xfrm>
          <a:prstGeom prst="roundRect">
            <a:avLst/>
          </a:prstGeom>
          <a:solidFill>
            <a:srgbClr val="005DA2"/>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30" name="原创设计师QQ598969553          _9"/>
          <p:cNvSpPr txBox="1"/>
          <p:nvPr/>
        </p:nvSpPr>
        <p:spPr>
          <a:xfrm>
            <a:off x="9374559" y="1817882"/>
            <a:ext cx="1195200" cy="369332"/>
          </a:xfrm>
          <a:prstGeom prst="rect">
            <a:avLst/>
          </a:prstGeom>
          <a:noFill/>
        </p:spPr>
        <p:txBody>
          <a:bodyPr wrap="square" rtlCol="0">
            <a:spAutoFit/>
          </a:bodyPr>
          <a:lstStyle/>
          <a:p>
            <a:pPr lvl="0" algn="ctr" defTabSz="1216660">
              <a:spcBef>
                <a:spcPct val="20000"/>
              </a:spcBef>
              <a:defRPr/>
            </a:pP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数据约束</a:t>
            </a:r>
          </a:p>
        </p:txBody>
      </p:sp>
      <p:sp>
        <p:nvSpPr>
          <p:cNvPr id="32" name="矩形 31"/>
          <p:cNvSpPr/>
          <p:nvPr/>
        </p:nvSpPr>
        <p:spPr>
          <a:xfrm>
            <a:off x="8221496" y="2627291"/>
            <a:ext cx="3437195" cy="1045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800" dirty="0">
                <a:solidFill>
                  <a:srgbClr val="1369B3"/>
                </a:solidFill>
                <a:latin typeface="微软雅黑" panose="020B0503020204020204" pitchFamily="34" charset="-122"/>
                <a:ea typeface="微软雅黑" panose="020B0503020204020204" pitchFamily="34" charset="-122"/>
              </a:rPr>
              <a:t>数据与数据</a:t>
            </a:r>
            <a:r>
              <a:rPr lang="zh-CN" altLang="en-US" sz="1800" dirty="0">
                <a:solidFill>
                  <a:srgbClr val="595959"/>
                </a:solidFill>
                <a:latin typeface="微软雅黑" panose="020B0503020204020204" pitchFamily="34" charset="-122"/>
                <a:ea typeface="微软雅黑" panose="020B0503020204020204" pitchFamily="34" charset="-122"/>
              </a:rPr>
              <a:t>之间的</a:t>
            </a:r>
            <a:r>
              <a:rPr lang="zh-CN" altLang="en-US" sz="1800" dirty="0">
                <a:solidFill>
                  <a:srgbClr val="1369B3"/>
                </a:solidFill>
                <a:latin typeface="微软雅黑" panose="020B0503020204020204" pitchFamily="34" charset="-122"/>
                <a:ea typeface="微软雅黑" panose="020B0503020204020204" pitchFamily="34" charset="-122"/>
              </a:rPr>
              <a:t>制约</a:t>
            </a:r>
            <a:r>
              <a:rPr lang="zh-CN" altLang="en-US" sz="1800" dirty="0">
                <a:solidFill>
                  <a:srgbClr val="595959"/>
                </a:solidFill>
                <a:latin typeface="微软雅黑" panose="020B0503020204020204" pitchFamily="34" charset="-122"/>
                <a:ea typeface="微软雅黑" panose="020B0503020204020204" pitchFamily="34" charset="-122"/>
              </a:rPr>
              <a:t>和</a:t>
            </a:r>
            <a:r>
              <a:rPr lang="zh-CN" altLang="en-US" sz="1800" dirty="0">
                <a:solidFill>
                  <a:srgbClr val="1369B3"/>
                </a:solidFill>
                <a:latin typeface="微软雅黑" panose="020B0503020204020204" pitchFamily="34" charset="-122"/>
                <a:ea typeface="微软雅黑" panose="020B0503020204020204" pitchFamily="34" charset="-122"/>
              </a:rPr>
              <a:t>存储规则</a:t>
            </a:r>
            <a:r>
              <a:rPr lang="zh-CN" altLang="en-US" sz="1800" dirty="0">
                <a:solidFill>
                  <a:srgbClr val="595959"/>
                </a:solidFill>
                <a:latin typeface="微软雅黑" panose="020B0503020204020204" pitchFamily="34" charset="-122"/>
                <a:ea typeface="微软雅黑" panose="020B0503020204020204" pitchFamily="34" charset="-122"/>
              </a:rPr>
              <a:t>，限定符合数据模型的数据库状态及状态的改变，保证数据的</a:t>
            </a:r>
            <a:r>
              <a:rPr lang="zh-CN" altLang="en-US" sz="1800" dirty="0">
                <a:solidFill>
                  <a:srgbClr val="1369B3"/>
                </a:solidFill>
                <a:latin typeface="微软雅黑" panose="020B0503020204020204" pitchFamily="34" charset="-122"/>
                <a:ea typeface="微软雅黑" panose="020B0503020204020204" pitchFamily="34" charset="-122"/>
              </a:rPr>
              <a:t>正确性</a:t>
            </a:r>
            <a:r>
              <a:rPr lang="zh-CN" altLang="en-US" sz="1800" dirty="0">
                <a:solidFill>
                  <a:srgbClr val="595959"/>
                </a:solidFill>
                <a:latin typeface="微软雅黑" panose="020B0503020204020204" pitchFamily="34" charset="-122"/>
                <a:ea typeface="微软雅黑" panose="020B0503020204020204" pitchFamily="34" charset="-122"/>
              </a:rPr>
              <a:t>、</a:t>
            </a:r>
            <a:r>
              <a:rPr lang="zh-CN" altLang="en-US" sz="1800" dirty="0">
                <a:solidFill>
                  <a:srgbClr val="1369B3"/>
                </a:solidFill>
                <a:latin typeface="微软雅黑" panose="020B0503020204020204" pitchFamily="34" charset="-122"/>
                <a:ea typeface="微软雅黑" panose="020B0503020204020204" pitchFamily="34" charset="-122"/>
              </a:rPr>
              <a:t>有效性</a:t>
            </a:r>
            <a:r>
              <a:rPr lang="zh-CN" altLang="en-US" sz="1800" dirty="0">
                <a:solidFill>
                  <a:srgbClr val="595959"/>
                </a:solidFill>
                <a:latin typeface="微软雅黑" panose="020B0503020204020204" pitchFamily="34" charset="-122"/>
                <a:ea typeface="微软雅黑" panose="020B0503020204020204" pitchFamily="34" charset="-122"/>
              </a:rPr>
              <a:t>和</a:t>
            </a:r>
            <a:r>
              <a:rPr lang="zh-CN" altLang="en-US" sz="1800" dirty="0">
                <a:solidFill>
                  <a:srgbClr val="1369B3"/>
                </a:solidFill>
                <a:latin typeface="微软雅黑" panose="020B0503020204020204" pitchFamily="34" charset="-122"/>
                <a:ea typeface="微软雅黑" panose="020B0503020204020204" pitchFamily="34" charset="-122"/>
              </a:rPr>
              <a:t>相容性</a:t>
            </a:r>
            <a:r>
              <a:rPr lang="zh-CN" altLang="en-US" sz="1800" dirty="0">
                <a:solidFill>
                  <a:srgbClr val="595959"/>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947377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645818"/>
            <a:ext cx="5429568"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概念数据模型</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，能够说出概念数据模型的</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常用术语</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表示方法</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595959"/>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概念数据模型</a:t>
            </a:r>
          </a:p>
        </p:txBody>
      </p:sp>
    </p:spTree>
    <p:extLst>
      <p:ext uri="{BB962C8B-B14F-4D97-AF65-F5344CB8AC3E}">
        <p14:creationId xmlns:p14="http://schemas.microsoft.com/office/powerpoint/2010/main" val="3483352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71292" y="572758"/>
            <a:ext cx="3911746"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章节概述</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 Summary</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80" name="TextBox 35"/>
          <p:cNvSpPr txBox="1">
            <a:spLocks noChangeArrowheads="1"/>
          </p:cNvSpPr>
          <p:nvPr/>
        </p:nvSpPr>
        <p:spPr bwMode="auto">
          <a:xfrm>
            <a:off x="982638" y="2713781"/>
            <a:ext cx="10081120" cy="243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nchor="t">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1369B2"/>
                </a:solidFill>
                <a:latin typeface="微软雅黑" panose="020B0503020204020204" pitchFamily="34" charset="-122"/>
                <a:ea typeface="微软雅黑" panose="020B0503020204020204" pitchFamily="34" charset="-122"/>
                <a:cs typeface="+mn-ea"/>
              </a:rPr>
              <a:t>数据库技术</a:t>
            </a:r>
            <a:r>
              <a:rPr lang="zh-CN" altLang="en-US" sz="2000" dirty="0">
                <a:solidFill>
                  <a:srgbClr val="595959"/>
                </a:solidFill>
                <a:latin typeface="微软雅黑" panose="020B0503020204020204" pitchFamily="34" charset="-122"/>
                <a:ea typeface="微软雅黑" panose="020B0503020204020204" pitchFamily="34" charset="-122"/>
              </a:rPr>
              <a:t>是一种计算机辅助管理数据的方法，是</a:t>
            </a:r>
            <a:r>
              <a:rPr lang="zh-CN" altLang="en-US" sz="2000" dirty="0">
                <a:solidFill>
                  <a:srgbClr val="1369B2"/>
                </a:solidFill>
                <a:latin typeface="微软雅黑" panose="020B0503020204020204" pitchFamily="34" charset="-122"/>
                <a:ea typeface="微软雅黑" panose="020B0503020204020204" pitchFamily="34" charset="-122"/>
                <a:cs typeface="+mn-ea"/>
              </a:rPr>
              <a:t>计算机数据处理</a:t>
            </a:r>
            <a:r>
              <a:rPr lang="zh-CN" altLang="en-US" sz="2000" dirty="0">
                <a:solidFill>
                  <a:srgbClr val="595959"/>
                </a:solidFill>
                <a:latin typeface="微软雅黑" panose="020B0503020204020204" pitchFamily="34" charset="-122"/>
                <a:ea typeface="微软雅黑" panose="020B0503020204020204" pitchFamily="34" charset="-122"/>
              </a:rPr>
              <a:t>与</a:t>
            </a:r>
            <a:r>
              <a:rPr lang="zh-CN" altLang="en-US" sz="2000" dirty="0">
                <a:solidFill>
                  <a:srgbClr val="1369B2"/>
                </a:solidFill>
                <a:latin typeface="微软雅黑" panose="020B0503020204020204" pitchFamily="34" charset="-122"/>
                <a:ea typeface="微软雅黑" panose="020B0503020204020204" pitchFamily="34" charset="-122"/>
                <a:cs typeface="+mn-ea"/>
              </a:rPr>
              <a:t>信息管理系统</a:t>
            </a:r>
            <a:r>
              <a:rPr lang="zh-CN" altLang="en-US" sz="2000" dirty="0">
                <a:solidFill>
                  <a:srgbClr val="595959"/>
                </a:solidFill>
                <a:latin typeface="微软雅黑" panose="020B0503020204020204" pitchFamily="34" charset="-122"/>
                <a:ea typeface="微软雅黑" panose="020B0503020204020204" pitchFamily="34" charset="-122"/>
              </a:rPr>
              <a:t>的</a:t>
            </a:r>
            <a:r>
              <a:rPr lang="zh-CN" altLang="en-US" sz="2000" dirty="0">
                <a:solidFill>
                  <a:srgbClr val="1369B2"/>
                </a:solidFill>
                <a:latin typeface="微软雅黑" panose="020B0503020204020204" pitchFamily="34" charset="-122"/>
                <a:ea typeface="微软雅黑" panose="020B0503020204020204" pitchFamily="34" charset="-122"/>
                <a:cs typeface="+mn-ea"/>
              </a:rPr>
              <a:t>核心技术</a:t>
            </a:r>
            <a:r>
              <a:rPr lang="zh-CN" altLang="en-US" sz="2000" dirty="0">
                <a:solidFill>
                  <a:srgbClr val="595959"/>
                </a:solidFill>
                <a:latin typeface="微软雅黑" panose="020B0503020204020204" pitchFamily="34" charset="-122"/>
                <a:ea typeface="微软雅黑" panose="020B0503020204020204" pitchFamily="34" charset="-122"/>
              </a:rPr>
              <a:t>。数据库技术产生于</a:t>
            </a:r>
            <a:r>
              <a:rPr lang="en-US" altLang="zh-CN" sz="2000" dirty="0">
                <a:solidFill>
                  <a:srgbClr val="595959"/>
                </a:solidFill>
                <a:latin typeface="微软雅黑" panose="020B0503020204020204" pitchFamily="34" charset="-122"/>
                <a:ea typeface="微软雅黑" panose="020B0503020204020204" pitchFamily="34" charset="-122"/>
              </a:rPr>
              <a:t>20</a:t>
            </a:r>
            <a:r>
              <a:rPr lang="zh-CN" altLang="en-US" sz="2000" dirty="0">
                <a:solidFill>
                  <a:srgbClr val="595959"/>
                </a:solidFill>
                <a:latin typeface="微软雅黑" panose="020B0503020204020204" pitchFamily="34" charset="-122"/>
                <a:ea typeface="微软雅黑" panose="020B0503020204020204" pitchFamily="34" charset="-122"/>
              </a:rPr>
              <a:t>世纪</a:t>
            </a:r>
            <a:r>
              <a:rPr lang="en-US" altLang="zh-CN" sz="2000" dirty="0">
                <a:solidFill>
                  <a:srgbClr val="595959"/>
                </a:solidFill>
                <a:latin typeface="微软雅黑" panose="020B0503020204020204" pitchFamily="34" charset="-122"/>
                <a:ea typeface="微软雅黑" panose="020B0503020204020204" pitchFamily="34" charset="-122"/>
              </a:rPr>
              <a:t>60</a:t>
            </a:r>
            <a:r>
              <a:rPr lang="zh-CN" altLang="en-US" sz="2000" dirty="0">
                <a:solidFill>
                  <a:srgbClr val="595959"/>
                </a:solidFill>
                <a:latin typeface="微软雅黑" panose="020B0503020204020204" pitchFamily="34" charset="-122"/>
                <a:ea typeface="微软雅黑" panose="020B0503020204020204" pitchFamily="34" charset="-122"/>
              </a:rPr>
              <a:t>年代末，它用于数据的</a:t>
            </a:r>
            <a:r>
              <a:rPr lang="zh-CN" altLang="en-US" sz="2000" dirty="0">
                <a:solidFill>
                  <a:srgbClr val="1369B2"/>
                </a:solidFill>
                <a:latin typeface="微软雅黑" panose="020B0503020204020204" pitchFamily="34" charset="-122"/>
                <a:ea typeface="微软雅黑" panose="020B0503020204020204" pitchFamily="34" charset="-122"/>
                <a:cs typeface="+mn-ea"/>
              </a:rPr>
              <a:t>组织和存储</a:t>
            </a:r>
            <a:r>
              <a:rPr lang="zh-CN" altLang="en-US" sz="2000" dirty="0">
                <a:solidFill>
                  <a:srgbClr val="595959"/>
                </a:solidFill>
                <a:latin typeface="微软雅黑" panose="020B0503020204020204" pitchFamily="34" charset="-122"/>
                <a:ea typeface="微软雅黑" panose="020B0503020204020204" pitchFamily="34" charset="-122"/>
              </a:rPr>
              <a:t>，并能够</a:t>
            </a:r>
            <a:r>
              <a:rPr lang="zh-CN" altLang="en-US" sz="2000" dirty="0">
                <a:solidFill>
                  <a:srgbClr val="1369B2"/>
                </a:solidFill>
                <a:latin typeface="微软雅黑" panose="020B0503020204020204" pitchFamily="34" charset="-122"/>
                <a:ea typeface="微软雅黑" panose="020B0503020204020204" pitchFamily="34" charset="-122"/>
                <a:cs typeface="+mn-ea"/>
              </a:rPr>
              <a:t>高效地</a:t>
            </a:r>
            <a:r>
              <a:rPr lang="zh-CN" altLang="en-US" sz="2000" dirty="0">
                <a:solidFill>
                  <a:srgbClr val="595959"/>
                </a:solidFill>
                <a:latin typeface="微软雅黑" panose="020B0503020204020204" pitchFamily="34" charset="-122"/>
                <a:ea typeface="微软雅黑" panose="020B0503020204020204" pitchFamily="34" charset="-122"/>
              </a:rPr>
              <a:t>实现</a:t>
            </a:r>
            <a:r>
              <a:rPr lang="zh-CN" altLang="en-US" sz="2000" dirty="0">
                <a:solidFill>
                  <a:srgbClr val="1369B2"/>
                </a:solidFill>
                <a:latin typeface="微软雅黑" panose="020B0503020204020204" pitchFamily="34" charset="-122"/>
                <a:ea typeface="微软雅黑" panose="020B0503020204020204" pitchFamily="34" charset="-122"/>
                <a:cs typeface="+mn-ea"/>
              </a:rPr>
              <a:t>数据的查询和处理</a:t>
            </a:r>
            <a:r>
              <a:rPr lang="zh-CN" altLang="en-US" sz="2000" dirty="0">
                <a:solidFill>
                  <a:srgbClr val="595959"/>
                </a:solidFill>
                <a:latin typeface="微软雅黑" panose="020B0503020204020204" pitchFamily="34" charset="-122"/>
                <a:ea typeface="微软雅黑" panose="020B0503020204020204" pitchFamily="34" charset="-122"/>
              </a:rPr>
              <a:t>。随着数据库技术的不断发展，数据库产品越来越多</a:t>
            </a:r>
            <a:r>
              <a:rPr lang="zh-CN" altLang="en-US" sz="2000" dirty="0" smtClean="0">
                <a:solidFill>
                  <a:srgbClr val="595959"/>
                </a:solidFill>
                <a:latin typeface="微软雅黑" panose="020B0503020204020204" pitchFamily="34" charset="-122"/>
                <a:ea typeface="微软雅黑" panose="020B0503020204020204" pitchFamily="34" charset="-122"/>
              </a:rPr>
              <a:t>，由于具有</a:t>
            </a:r>
            <a:r>
              <a:rPr lang="zh-CN" altLang="en-US" sz="2000" dirty="0" smtClean="0">
                <a:solidFill>
                  <a:srgbClr val="1369B2"/>
                </a:solidFill>
                <a:latin typeface="微软雅黑" panose="020B0503020204020204" pitchFamily="34" charset="-122"/>
                <a:ea typeface="微软雅黑" panose="020B0503020204020204" pitchFamily="34" charset="-122"/>
                <a:cs typeface="+mn-ea"/>
              </a:rPr>
              <a:t>开</a:t>
            </a:r>
            <a:r>
              <a:rPr lang="zh-CN" altLang="en-US" sz="2000" dirty="0">
                <a:solidFill>
                  <a:srgbClr val="1369B2"/>
                </a:solidFill>
                <a:latin typeface="微软雅黑" panose="020B0503020204020204" pitchFamily="34" charset="-122"/>
                <a:ea typeface="微软雅黑" panose="020B0503020204020204" pitchFamily="34" charset="-122"/>
                <a:cs typeface="+mn-ea"/>
              </a:rPr>
              <a:t>源</a:t>
            </a:r>
            <a:r>
              <a:rPr lang="zh-CN" altLang="en-US" sz="2000" dirty="0">
                <a:solidFill>
                  <a:srgbClr val="595959"/>
                </a:solidFill>
                <a:latin typeface="微软雅黑" panose="020B0503020204020204" pitchFamily="34" charset="-122"/>
                <a:ea typeface="微软雅黑" panose="020B0503020204020204" pitchFamily="34" charset="-122"/>
              </a:rPr>
              <a:t>、</a:t>
            </a:r>
            <a:r>
              <a:rPr lang="zh-CN" altLang="en-US" sz="2000" dirty="0">
                <a:solidFill>
                  <a:srgbClr val="1369B2"/>
                </a:solidFill>
                <a:latin typeface="微软雅黑" panose="020B0503020204020204" pitchFamily="34" charset="-122"/>
                <a:ea typeface="微软雅黑" panose="020B0503020204020204" pitchFamily="34" charset="-122"/>
                <a:cs typeface="+mn-ea"/>
              </a:rPr>
              <a:t>免费</a:t>
            </a:r>
            <a:r>
              <a:rPr lang="zh-CN" altLang="en-US" sz="2000" dirty="0">
                <a:solidFill>
                  <a:srgbClr val="595959"/>
                </a:solidFill>
                <a:latin typeface="微软雅黑" panose="020B0503020204020204" pitchFamily="34" charset="-122"/>
                <a:ea typeface="微软雅黑" panose="020B0503020204020204" pitchFamily="34" charset="-122"/>
              </a:rPr>
              <a:t>、</a:t>
            </a:r>
            <a:r>
              <a:rPr lang="zh-CN" altLang="en-US" sz="2000" dirty="0">
                <a:solidFill>
                  <a:srgbClr val="1369B2"/>
                </a:solidFill>
                <a:latin typeface="微软雅黑" panose="020B0503020204020204" pitchFamily="34" charset="-122"/>
                <a:ea typeface="微软雅黑" panose="020B0503020204020204" pitchFamily="34" charset="-122"/>
                <a:cs typeface="+mn-ea"/>
              </a:rPr>
              <a:t>跨平台</a:t>
            </a:r>
            <a:r>
              <a:rPr lang="zh-CN" altLang="en-US" sz="2000" dirty="0">
                <a:solidFill>
                  <a:srgbClr val="595959"/>
                </a:solidFill>
                <a:latin typeface="微软雅黑" panose="020B0503020204020204" pitchFamily="34" charset="-122"/>
                <a:ea typeface="微软雅黑" panose="020B0503020204020204" pitchFamily="34" charset="-122"/>
              </a:rPr>
              <a:t>等特点</a:t>
            </a:r>
            <a:r>
              <a:rPr lang="zh-CN" altLang="en-US" sz="2000" dirty="0" smtClean="0">
                <a:solidFill>
                  <a:srgbClr val="595959"/>
                </a:solidFill>
                <a:latin typeface="微软雅黑" panose="020B0503020204020204" pitchFamily="34" charset="-122"/>
                <a:ea typeface="微软雅黑" panose="020B0503020204020204" pitchFamily="34" charset="-122"/>
              </a:rPr>
              <a:t>，</a:t>
            </a:r>
            <a:r>
              <a:rPr lang="en-US" altLang="zh-CN" sz="2000" dirty="0" smtClean="0">
                <a:solidFill>
                  <a:srgbClr val="595959"/>
                </a:solidFill>
                <a:latin typeface="微软雅黑" panose="020B0503020204020204" pitchFamily="34" charset="-122"/>
                <a:ea typeface="微软雅黑" panose="020B0503020204020204" pitchFamily="34" charset="-122"/>
              </a:rPr>
              <a:t>MySQL</a:t>
            </a:r>
            <a:r>
              <a:rPr lang="zh-CN" altLang="en-US" sz="2000" dirty="0" smtClean="0">
                <a:solidFill>
                  <a:srgbClr val="595959"/>
                </a:solidFill>
                <a:latin typeface="微软雅黑" panose="020B0503020204020204" pitchFamily="34" charset="-122"/>
                <a:ea typeface="微软雅黑" panose="020B0503020204020204" pitchFamily="34" charset="-122"/>
              </a:rPr>
              <a:t>成为</a:t>
            </a:r>
            <a:r>
              <a:rPr lang="zh-CN" altLang="en-US" sz="2000" dirty="0">
                <a:solidFill>
                  <a:srgbClr val="595959"/>
                </a:solidFill>
                <a:latin typeface="微软雅黑" panose="020B0503020204020204" pitchFamily="34" charset="-122"/>
                <a:ea typeface="微软雅黑" panose="020B0503020204020204" pitchFamily="34" charset="-122"/>
              </a:rPr>
              <a:t>市场上</a:t>
            </a:r>
            <a:r>
              <a:rPr lang="zh-CN" altLang="en-US" sz="2000" dirty="0">
                <a:solidFill>
                  <a:srgbClr val="1369B2"/>
                </a:solidFill>
                <a:latin typeface="微软雅黑" panose="020B0503020204020204" pitchFamily="34" charset="-122"/>
                <a:ea typeface="微软雅黑" panose="020B0503020204020204" pitchFamily="34" charset="-122"/>
                <a:cs typeface="+mn-ea"/>
              </a:rPr>
              <a:t>流行的数据库产品之一</a:t>
            </a:r>
            <a:r>
              <a:rPr lang="zh-CN" altLang="en-US" sz="2000" dirty="0">
                <a:solidFill>
                  <a:srgbClr val="595959"/>
                </a:solidFill>
                <a:latin typeface="微软雅黑" panose="020B0503020204020204" pitchFamily="34" charset="-122"/>
                <a:ea typeface="微软雅黑" panose="020B0503020204020204" pitchFamily="34" charset="-122"/>
              </a:rPr>
              <a:t>。本章围绕</a:t>
            </a:r>
            <a:r>
              <a:rPr lang="en-US" altLang="zh-CN" sz="2000" dirty="0">
                <a:solidFill>
                  <a:srgbClr val="1369B2"/>
                </a:solidFill>
                <a:latin typeface="微软雅黑" panose="020B0503020204020204" pitchFamily="34" charset="-122"/>
                <a:ea typeface="微软雅黑" panose="020B0503020204020204" pitchFamily="34" charset="-122"/>
                <a:cs typeface="+mn-ea"/>
              </a:rPr>
              <a:t>MySQL</a:t>
            </a:r>
            <a:r>
              <a:rPr lang="zh-CN" altLang="en-US" sz="2000" dirty="0">
                <a:solidFill>
                  <a:srgbClr val="1369B2"/>
                </a:solidFill>
                <a:latin typeface="微软雅黑" panose="020B0503020204020204" pitchFamily="34" charset="-122"/>
                <a:ea typeface="微软雅黑" panose="020B0503020204020204" pitchFamily="34" charset="-122"/>
                <a:cs typeface="+mn-ea"/>
              </a:rPr>
              <a:t>数据库的入门知识</a:t>
            </a:r>
            <a:r>
              <a:rPr lang="zh-CN" altLang="en-US" sz="2000" dirty="0">
                <a:solidFill>
                  <a:srgbClr val="595959"/>
                </a:solidFill>
                <a:latin typeface="微软雅黑" panose="020B0503020204020204" pitchFamily="34" charset="-122"/>
                <a:ea typeface="微软雅黑" panose="020B0503020204020204" pitchFamily="34" charset="-122"/>
              </a:rPr>
              <a:t>进行详细讲解。</a:t>
            </a:r>
            <a:endParaRPr lang="en-US" altLang="zh-CN" sz="20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E2F0E98-C81F-42BA-9750-6530743AE9B5}"/>
              </a:ext>
            </a:extLst>
          </p:cNvPr>
          <p:cNvPicPr>
            <a:picLocks noChangeAspect="1"/>
          </p:cNvPicPr>
          <p:nvPr/>
        </p:nvPicPr>
        <p:blipFill>
          <a:blip r:embed="rId2"/>
          <a:stretch>
            <a:fillRect/>
          </a:stretch>
        </p:blipFill>
        <p:spPr>
          <a:xfrm>
            <a:off x="1011196" y="1629594"/>
            <a:ext cx="3715858" cy="4006159"/>
          </a:xfrm>
          <a:prstGeom prst="rect">
            <a:avLst/>
          </a:prstGeom>
        </p:spPr>
      </p:pic>
      <p:sp>
        <p:nvSpPr>
          <p:cNvPr id="1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概念数据模型</a:t>
            </a:r>
          </a:p>
        </p:txBody>
      </p:sp>
      <p:sp>
        <p:nvSpPr>
          <p:cNvPr id="13" name="对话气泡: 圆角矩形 1"/>
          <p:cNvSpPr/>
          <p:nvPr/>
        </p:nvSpPr>
        <p:spPr>
          <a:xfrm rot="5400000">
            <a:off x="6304347" y="844390"/>
            <a:ext cx="3430095" cy="4856488"/>
          </a:xfrm>
          <a:prstGeom prst="wedgeRoundRect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949164" y="1979972"/>
            <a:ext cx="4140460" cy="2585323"/>
          </a:xfrm>
          <a:prstGeom prst="rect">
            <a:avLst/>
          </a:prstGeom>
          <a:noFill/>
        </p:spPr>
        <p:txBody>
          <a:bodyPr wrap="square" rtlCol="0">
            <a:spAutoFit/>
          </a:bodyPr>
          <a:lstStyle/>
          <a:p>
            <a:pPr>
              <a:lnSpc>
                <a:spcPct val="150000"/>
              </a:lnSpc>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概念数据模型是</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现实世界</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到</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信息世界</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的一个</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中间层次</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，它能够</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全面</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清晰</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准确</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地描述</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信息世界</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rPr>
              <a:t>接下来学习</a:t>
            </a:r>
            <a:r>
              <a:rPr lang="zh-CN" altLang="en-US" sz="1800" dirty="0">
                <a:solidFill>
                  <a:srgbClr val="1369B2"/>
                </a:solidFill>
                <a:latin typeface="微软雅黑" panose="020B0503020204020204" pitchFamily="34" charset="-122"/>
                <a:ea typeface="微软雅黑" panose="020B0503020204020204" pitchFamily="34" charset="-122"/>
              </a:rPr>
              <a:t>概念数据模型的相关内容</a:t>
            </a:r>
            <a:r>
              <a:rPr lang="zh-CN" altLang="en-US" sz="1800" dirty="0">
                <a:solidFill>
                  <a:srgbClr val="595959"/>
                </a:solidFill>
                <a:latin typeface="微软雅黑" panose="020B0503020204020204" pitchFamily="34" charset="-122"/>
                <a:ea typeface="微软雅黑" panose="020B0503020204020204" pitchFamily="34" charset="-122"/>
              </a:rPr>
              <a:t>。</a:t>
            </a:r>
            <a:endParaRPr lang="en-US" altLang="zh-CN" sz="1800" dirty="0">
              <a:solidFill>
                <a:srgbClr val="595959"/>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概念数据模型中的</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常用术语</a:t>
            </a:r>
            <a:endParaRPr lang="en-US" altLang="zh-CN"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概念数据模型的</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表示方法</a:t>
            </a:r>
            <a:r>
              <a:rPr lang="en-US" altLang="zh-CN"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——E-R</a:t>
            </a:r>
            <a:r>
              <a:rPr lang="zh-CN" altLang="en-US" sz="18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图</a:t>
            </a:r>
            <a:endParaRPr lang="zh-CN" altLang="en-US" sz="1800" kern="100" dirty="0">
              <a:solidFill>
                <a:srgbClr val="1369B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01602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92818F8-900E-4612-8754-1A79D230BDBB}"/>
              </a:ext>
            </a:extLst>
          </p:cNvPr>
          <p:cNvSpPr txBox="1"/>
          <p:nvPr/>
        </p:nvSpPr>
        <p:spPr>
          <a:xfrm>
            <a:off x="1054646" y="1125538"/>
            <a:ext cx="10153128" cy="553998"/>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 </a:t>
            </a:r>
            <a:r>
              <a:rPr lang="zh-CN" altLang="en-US" sz="2000" dirty="0">
                <a:solidFill>
                  <a:srgbClr val="1369B3"/>
                </a:solidFill>
                <a:latin typeface="微软雅黑" panose="020B0503020204020204" pitchFamily="34" charset="-122"/>
                <a:ea typeface="微软雅黑" panose="020B0503020204020204" pitchFamily="34" charset="-122"/>
                <a:cs typeface="+mn-ea"/>
              </a:rPr>
              <a:t>概念数据模型中的常用术语</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p:txBody>
      </p:sp>
      <p:sp>
        <p:nvSpPr>
          <p:cNvPr id="6"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概念数据模型</a:t>
            </a:r>
          </a:p>
        </p:txBody>
      </p:sp>
      <p:sp>
        <p:nvSpPr>
          <p:cNvPr id="7" name="Freeform 7"/>
          <p:cNvSpPr>
            <a:spLocks noChangeArrowheads="1"/>
          </p:cNvSpPr>
          <p:nvPr/>
        </p:nvSpPr>
        <p:spPr bwMode="auto">
          <a:xfrm>
            <a:off x="4912373" y="1870056"/>
            <a:ext cx="1384300" cy="1221316"/>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rgbClr val="0070C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Freeform 8"/>
          <p:cNvSpPr>
            <a:spLocks noChangeArrowheads="1"/>
          </p:cNvSpPr>
          <p:nvPr/>
        </p:nvSpPr>
        <p:spPr bwMode="auto">
          <a:xfrm>
            <a:off x="3540772" y="3091371"/>
            <a:ext cx="1371600" cy="1320800"/>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rgbClr val="0070C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9" name="Freeform 9"/>
          <p:cNvSpPr>
            <a:spLocks noChangeArrowheads="1"/>
          </p:cNvSpPr>
          <p:nvPr/>
        </p:nvSpPr>
        <p:spPr bwMode="auto">
          <a:xfrm>
            <a:off x="4328173" y="4412172"/>
            <a:ext cx="1274233" cy="1392767"/>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rgbClr val="0070C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0" name="Freeform 10"/>
          <p:cNvSpPr>
            <a:spLocks noChangeArrowheads="1"/>
          </p:cNvSpPr>
          <p:nvPr/>
        </p:nvSpPr>
        <p:spPr bwMode="auto">
          <a:xfrm>
            <a:off x="5602406" y="4412172"/>
            <a:ext cx="1278467" cy="1392767"/>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rgbClr val="0070C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Freeform 11"/>
          <p:cNvSpPr>
            <a:spLocks noChangeArrowheads="1"/>
          </p:cNvSpPr>
          <p:nvPr/>
        </p:nvSpPr>
        <p:spPr bwMode="auto">
          <a:xfrm>
            <a:off x="6296672" y="3091371"/>
            <a:ext cx="1371600" cy="1320800"/>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rgbClr val="0070C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2" name="矩形 11"/>
          <p:cNvSpPr>
            <a:spLocks noChangeArrowheads="1"/>
          </p:cNvSpPr>
          <p:nvPr/>
        </p:nvSpPr>
        <p:spPr bwMode="auto">
          <a:xfrm>
            <a:off x="5240886" y="2428856"/>
            <a:ext cx="723899" cy="57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735"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373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 name="矩形 13"/>
          <p:cNvSpPr>
            <a:spLocks noChangeArrowheads="1"/>
          </p:cNvSpPr>
          <p:nvPr/>
        </p:nvSpPr>
        <p:spPr bwMode="auto">
          <a:xfrm>
            <a:off x="6442722" y="3299364"/>
            <a:ext cx="876300" cy="57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735"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373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a:spLocks noChangeArrowheads="1"/>
          </p:cNvSpPr>
          <p:nvPr/>
        </p:nvSpPr>
        <p:spPr bwMode="auto">
          <a:xfrm>
            <a:off x="6087122" y="4856068"/>
            <a:ext cx="711200" cy="57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735"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373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a:spLocks noChangeArrowheads="1"/>
          </p:cNvSpPr>
          <p:nvPr/>
        </p:nvSpPr>
        <p:spPr bwMode="auto">
          <a:xfrm>
            <a:off x="4486923" y="4879955"/>
            <a:ext cx="657952" cy="57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735"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373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矩形 16"/>
          <p:cNvSpPr>
            <a:spLocks noChangeArrowheads="1"/>
          </p:cNvSpPr>
          <p:nvPr/>
        </p:nvSpPr>
        <p:spPr bwMode="auto">
          <a:xfrm>
            <a:off x="4088990" y="3353838"/>
            <a:ext cx="622564" cy="57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735" dirty="0">
                <a:solidFill>
                  <a:schemeClr val="bg1"/>
                </a:solidFill>
                <a:latin typeface="微软雅黑" panose="020B0503020204020204" pitchFamily="34" charset="-122"/>
                <a:ea typeface="微软雅黑" panose="020B0503020204020204" pitchFamily="34" charset="-122"/>
                <a:cs typeface="+mn-ea"/>
                <a:sym typeface="+mn-lt"/>
              </a:rPr>
              <a:t>5</a:t>
            </a:r>
            <a:endParaRPr lang="zh-CN" altLang="en-US" sz="373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TextBox 12"/>
          <p:cNvSpPr>
            <a:spLocks noChangeArrowheads="1"/>
          </p:cNvSpPr>
          <p:nvPr/>
        </p:nvSpPr>
        <p:spPr bwMode="auto">
          <a:xfrm>
            <a:off x="5881805" y="2007429"/>
            <a:ext cx="36386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1600" dirty="0">
                <a:solidFill>
                  <a:srgbClr val="595959"/>
                </a:solidFill>
                <a:latin typeface="微软雅黑" panose="020B0503020204020204" pitchFamily="34" charset="-122"/>
                <a:ea typeface="微软雅黑" panose="020B0503020204020204" pitchFamily="34" charset="-122"/>
                <a:cs typeface="+mn-ea"/>
                <a:sym typeface="+mn-lt"/>
              </a:rPr>
              <a:t>实体是指客观存在并可相互区别的事物。</a:t>
            </a:r>
            <a:endParaRPr lang="en-US" altLang="zh-CN" sz="16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9" name="TextBox 13"/>
          <p:cNvSpPr>
            <a:spLocks noChangeArrowheads="1"/>
          </p:cNvSpPr>
          <p:nvPr/>
        </p:nvSpPr>
        <p:spPr bwMode="auto">
          <a:xfrm>
            <a:off x="7810091" y="3300922"/>
            <a:ext cx="281304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1600" dirty="0">
                <a:solidFill>
                  <a:srgbClr val="595959"/>
                </a:solidFill>
                <a:latin typeface="微软雅黑" panose="020B0503020204020204" pitchFamily="34" charset="-122"/>
                <a:ea typeface="微软雅黑" panose="020B0503020204020204" pitchFamily="34" charset="-122"/>
                <a:cs typeface="+mn-ea"/>
                <a:sym typeface="+mn-lt"/>
              </a:rPr>
              <a:t>属性是指实体所具有的某一特性，一个实体可以由若干个属性来描述。</a:t>
            </a:r>
            <a:endParaRPr lang="en-US" altLang="zh-CN" sz="16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0" name="TextBox 14"/>
          <p:cNvSpPr>
            <a:spLocks noChangeArrowheads="1"/>
          </p:cNvSpPr>
          <p:nvPr/>
        </p:nvSpPr>
        <p:spPr bwMode="auto">
          <a:xfrm>
            <a:off x="7122172" y="5229205"/>
            <a:ext cx="31792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1600" dirty="0">
                <a:solidFill>
                  <a:srgbClr val="595959"/>
                </a:solidFill>
                <a:latin typeface="微软雅黑" panose="020B0503020204020204" pitchFamily="34" charset="-122"/>
                <a:ea typeface="微软雅黑" panose="020B0503020204020204" pitchFamily="34" charset="-122"/>
                <a:cs typeface="+mn-ea"/>
                <a:sym typeface="+mn-lt"/>
              </a:rPr>
              <a:t>概念数据模型中的联系是指实体与实体之间的联系，有一对一、一对多、多对多三种情况。</a:t>
            </a:r>
            <a:endParaRPr lang="en-US" altLang="zh-CN" sz="16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1" name="TextBox 15"/>
          <p:cNvSpPr>
            <a:spLocks noChangeArrowheads="1"/>
          </p:cNvSpPr>
          <p:nvPr/>
        </p:nvSpPr>
        <p:spPr bwMode="auto">
          <a:xfrm>
            <a:off x="1414688" y="4827038"/>
            <a:ext cx="28109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1600" dirty="0">
                <a:solidFill>
                  <a:srgbClr val="595959"/>
                </a:solidFill>
                <a:latin typeface="微软雅黑" panose="020B0503020204020204" pitchFamily="34" charset="-122"/>
                <a:ea typeface="微软雅黑" panose="020B0503020204020204" pitchFamily="34" charset="-122"/>
                <a:cs typeface="+mn-ea"/>
                <a:sym typeface="+mn-lt"/>
              </a:rPr>
              <a:t>实体型即实体类型，通过实体名及其属性名集合来抽象描述同类实体。</a:t>
            </a:r>
            <a:endParaRPr lang="en-US" altLang="zh-CN" sz="16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2" name="TextBox 16"/>
          <p:cNvSpPr>
            <a:spLocks noChangeArrowheads="1"/>
          </p:cNvSpPr>
          <p:nvPr/>
        </p:nvSpPr>
        <p:spPr bwMode="auto">
          <a:xfrm>
            <a:off x="1637144" y="2871525"/>
            <a:ext cx="29485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1600" dirty="0">
                <a:solidFill>
                  <a:srgbClr val="595959"/>
                </a:solidFill>
                <a:latin typeface="微软雅黑" panose="020B0503020204020204" pitchFamily="34" charset="-122"/>
                <a:ea typeface="微软雅黑" panose="020B0503020204020204" pitchFamily="34" charset="-122"/>
                <a:cs typeface="+mn-ea"/>
                <a:sym typeface="+mn-lt"/>
              </a:rPr>
              <a:t>实体集是指同一类型实体的集合。</a:t>
            </a:r>
            <a:endParaRPr lang="en-US" altLang="zh-CN" sz="16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3" name="TextBox 17"/>
          <p:cNvSpPr>
            <a:spLocks noChangeArrowheads="1"/>
          </p:cNvSpPr>
          <p:nvPr/>
        </p:nvSpPr>
        <p:spPr bwMode="auto">
          <a:xfrm>
            <a:off x="5881805" y="1629594"/>
            <a:ext cx="16827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实体（</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Entity</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p>
        </p:txBody>
      </p:sp>
      <p:sp>
        <p:nvSpPr>
          <p:cNvPr id="24" name="TextBox 18"/>
          <p:cNvSpPr>
            <a:spLocks noChangeArrowheads="1"/>
          </p:cNvSpPr>
          <p:nvPr/>
        </p:nvSpPr>
        <p:spPr bwMode="auto">
          <a:xfrm>
            <a:off x="7810091" y="2914376"/>
            <a:ext cx="19601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属性（</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Attribute</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p>
        </p:txBody>
      </p:sp>
      <p:sp>
        <p:nvSpPr>
          <p:cNvPr id="25" name="TextBox 19"/>
          <p:cNvSpPr>
            <a:spLocks noChangeArrowheads="1"/>
          </p:cNvSpPr>
          <p:nvPr/>
        </p:nvSpPr>
        <p:spPr bwMode="auto">
          <a:xfrm>
            <a:off x="7122172" y="4846181"/>
            <a:ext cx="21440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联系（</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Relationship</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p>
        </p:txBody>
      </p:sp>
      <p:sp>
        <p:nvSpPr>
          <p:cNvPr id="26" name="TextBox 20"/>
          <p:cNvSpPr>
            <a:spLocks noChangeArrowheads="1"/>
          </p:cNvSpPr>
          <p:nvPr/>
        </p:nvSpPr>
        <p:spPr bwMode="auto">
          <a:xfrm>
            <a:off x="1414686" y="4452871"/>
            <a:ext cx="22210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实体型（</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Entity Type</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p>
        </p:txBody>
      </p:sp>
      <p:sp>
        <p:nvSpPr>
          <p:cNvPr id="27" name="TextBox 21"/>
          <p:cNvSpPr>
            <a:spLocks noChangeArrowheads="1"/>
          </p:cNvSpPr>
          <p:nvPr/>
        </p:nvSpPr>
        <p:spPr bwMode="auto">
          <a:xfrm>
            <a:off x="1637143" y="2382270"/>
            <a:ext cx="2077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实体集（</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Entity Set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p>
        </p:txBody>
      </p:sp>
    </p:spTree>
    <p:extLst>
      <p:ext uri="{BB962C8B-B14F-4D97-AF65-F5344CB8AC3E}">
        <p14:creationId xmlns:p14="http://schemas.microsoft.com/office/powerpoint/2010/main" val="2221025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92818F8-900E-4612-8754-1A79D230BDBB}"/>
              </a:ext>
            </a:extLst>
          </p:cNvPr>
          <p:cNvSpPr txBox="1"/>
          <p:nvPr/>
        </p:nvSpPr>
        <p:spPr>
          <a:xfrm>
            <a:off x="1054646" y="1125538"/>
            <a:ext cx="10153128" cy="2862322"/>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 </a:t>
            </a:r>
            <a:r>
              <a:rPr lang="zh-CN" altLang="en-US" sz="2000" dirty="0">
                <a:solidFill>
                  <a:srgbClr val="1369B3"/>
                </a:solidFill>
                <a:latin typeface="微软雅黑" panose="020B0503020204020204" pitchFamily="34" charset="-122"/>
                <a:ea typeface="微软雅黑" panose="020B0503020204020204" pitchFamily="34" charset="-122"/>
                <a:cs typeface="+mn-ea"/>
              </a:rPr>
              <a:t>概念数据模型中的常用术语</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联系中的一对一、一对多、多对多的</a:t>
            </a:r>
            <a:r>
              <a:rPr lang="zh-CN" altLang="en-US" sz="2000" dirty="0">
                <a:solidFill>
                  <a:srgbClr val="1369B3"/>
                </a:solidFill>
                <a:latin typeface="微软雅黑" panose="020B0503020204020204" pitchFamily="34" charset="-122"/>
                <a:ea typeface="微软雅黑" panose="020B0503020204020204" pitchFamily="34" charset="-122"/>
                <a:cs typeface="+mn-ea"/>
              </a:rPr>
              <a:t>表示方法</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en-US" sz="2000" dirty="0">
                <a:solidFill>
                  <a:srgbClr val="1369B3"/>
                </a:solidFill>
                <a:latin typeface="微软雅黑" panose="020B0503020204020204" pitchFamily="34" charset="-122"/>
                <a:ea typeface="微软雅黑" panose="020B0503020204020204" pitchFamily="34" charset="-122"/>
                <a:cs typeface="+mn-ea"/>
              </a:rPr>
              <a:t>一对一（</a:t>
            </a:r>
            <a:r>
              <a:rPr lang="en-US" altLang="zh-CN" sz="2000" dirty="0">
                <a:solidFill>
                  <a:srgbClr val="1369B3"/>
                </a:solidFill>
                <a:latin typeface="微软雅黑" panose="020B0503020204020204" pitchFamily="34" charset="-122"/>
                <a:ea typeface="微软雅黑" panose="020B0503020204020204" pitchFamily="34" charset="-122"/>
                <a:cs typeface="+mn-ea"/>
              </a:rPr>
              <a:t>1:1</a:t>
            </a:r>
            <a:r>
              <a:rPr lang="zh-CN" altLang="en-US" sz="2000" dirty="0">
                <a:solidFill>
                  <a:srgbClr val="1369B3"/>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：每个学生都有一个学生证，学生和学生证之间是一对一的联系。</a:t>
            </a:r>
          </a:p>
          <a:p>
            <a:pPr marL="342900" indent="-342900">
              <a:lnSpc>
                <a:spcPct val="150000"/>
              </a:lnSpc>
              <a:buFont typeface="Wingdings" panose="05000000000000000000" pitchFamily="2" charset="2"/>
              <a:buChar char="l"/>
            </a:pPr>
            <a:r>
              <a:rPr lang="zh-CN" altLang="en-US" sz="2000" dirty="0">
                <a:solidFill>
                  <a:srgbClr val="1369B3"/>
                </a:solidFill>
                <a:latin typeface="微软雅黑" panose="020B0503020204020204" pitchFamily="34" charset="-122"/>
                <a:ea typeface="微软雅黑" panose="020B0503020204020204" pitchFamily="34" charset="-122"/>
                <a:cs typeface="+mn-ea"/>
              </a:rPr>
              <a:t>一对多（</a:t>
            </a:r>
            <a:r>
              <a:rPr lang="en-US" altLang="zh-CN" sz="2000" dirty="0">
                <a:solidFill>
                  <a:srgbClr val="1369B3"/>
                </a:solidFill>
                <a:latin typeface="微软雅黑" panose="020B0503020204020204" pitchFamily="34" charset="-122"/>
                <a:ea typeface="微软雅黑" panose="020B0503020204020204" pitchFamily="34" charset="-122"/>
                <a:cs typeface="+mn-ea"/>
              </a:rPr>
              <a:t>1:n</a:t>
            </a:r>
            <a:r>
              <a:rPr lang="zh-CN" altLang="en-US" sz="2000" dirty="0">
                <a:solidFill>
                  <a:srgbClr val="1369B3"/>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：一个班级有多个学生，班级和学生是一对多的联系。</a:t>
            </a:r>
          </a:p>
          <a:p>
            <a:pPr marL="342900" indent="-342900">
              <a:lnSpc>
                <a:spcPct val="150000"/>
              </a:lnSpc>
              <a:buFont typeface="Wingdings" panose="05000000000000000000" pitchFamily="2" charset="2"/>
              <a:buChar char="l"/>
            </a:pPr>
            <a:r>
              <a:rPr lang="zh-CN" altLang="en-US" sz="2000" dirty="0">
                <a:solidFill>
                  <a:srgbClr val="1369B3"/>
                </a:solidFill>
                <a:latin typeface="微软雅黑" panose="020B0503020204020204" pitchFamily="34" charset="-122"/>
                <a:ea typeface="微软雅黑" panose="020B0503020204020204" pitchFamily="34" charset="-122"/>
                <a:cs typeface="+mn-ea"/>
              </a:rPr>
              <a:t>多对多（</a:t>
            </a:r>
            <a:r>
              <a:rPr lang="en-US" altLang="zh-CN" sz="2000" dirty="0">
                <a:solidFill>
                  <a:srgbClr val="1369B3"/>
                </a:solidFill>
                <a:latin typeface="微软雅黑" panose="020B0503020204020204" pitchFamily="34" charset="-122"/>
                <a:ea typeface="微软雅黑" panose="020B0503020204020204" pitchFamily="34" charset="-122"/>
                <a:cs typeface="+mn-ea"/>
              </a:rPr>
              <a:t>m:n</a:t>
            </a:r>
            <a:r>
              <a:rPr lang="zh-CN" altLang="en-US" sz="2000" dirty="0">
                <a:solidFill>
                  <a:srgbClr val="1369B3"/>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：一个学生可以选修多门课程，一门课程又可以被多个学生选修，学生和课程之间就形成了多对多的联系。</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概念数据模型</a:t>
            </a:r>
          </a:p>
        </p:txBody>
      </p:sp>
    </p:spTree>
    <p:extLst>
      <p:ext uri="{BB962C8B-B14F-4D97-AF65-F5344CB8AC3E}">
        <p14:creationId xmlns:p14="http://schemas.microsoft.com/office/powerpoint/2010/main" val="2335731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92818F8-900E-4612-8754-1A79D230BDBB}"/>
              </a:ext>
            </a:extLst>
          </p:cNvPr>
          <p:cNvSpPr txBox="1"/>
          <p:nvPr/>
        </p:nvSpPr>
        <p:spPr>
          <a:xfrm>
            <a:off x="1054646" y="1125538"/>
            <a:ext cx="10153128" cy="3785652"/>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2. </a:t>
            </a:r>
            <a:r>
              <a:rPr lang="zh-CN" altLang="en-US" sz="2000" dirty="0">
                <a:solidFill>
                  <a:srgbClr val="1369B3"/>
                </a:solidFill>
                <a:latin typeface="微软雅黑" panose="020B0503020204020204" pitchFamily="34" charset="-122"/>
                <a:ea typeface="微软雅黑" panose="020B0503020204020204" pitchFamily="34" charset="-122"/>
                <a:cs typeface="+mn-ea"/>
              </a:rPr>
              <a:t>概念数据模型的表示方法</a:t>
            </a:r>
            <a:r>
              <a:rPr lang="en-US" altLang="zh-CN" sz="2000" dirty="0">
                <a:solidFill>
                  <a:srgbClr val="1369B3"/>
                </a:solidFill>
                <a:latin typeface="微软雅黑" panose="020B0503020204020204" pitchFamily="34" charset="-122"/>
                <a:ea typeface="微软雅黑" panose="020B0503020204020204" pitchFamily="34" charset="-122"/>
                <a:cs typeface="+mn-ea"/>
              </a:rPr>
              <a:t>——E-R</a:t>
            </a:r>
            <a:r>
              <a:rPr lang="zh-CN" altLang="en-US" sz="2000" dirty="0">
                <a:solidFill>
                  <a:srgbClr val="1369B3"/>
                </a:solidFill>
                <a:latin typeface="微软雅黑" panose="020B0503020204020204" pitchFamily="34" charset="-122"/>
                <a:ea typeface="微软雅黑" panose="020B0503020204020204" pitchFamily="34" charset="-122"/>
                <a:cs typeface="+mn-ea"/>
              </a:rPr>
              <a:t>图</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E-R</a:t>
            </a:r>
            <a:r>
              <a:rPr lang="zh-CN" altLang="en-US" sz="2000" dirty="0">
                <a:solidFill>
                  <a:srgbClr val="1369B3"/>
                </a:solidFill>
                <a:latin typeface="微软雅黑" panose="020B0503020204020204" pitchFamily="34" charset="-122"/>
                <a:ea typeface="微软雅黑" panose="020B0503020204020204" pitchFamily="34" charset="-122"/>
                <a:cs typeface="+mn-ea"/>
              </a:rPr>
              <a:t>图</a:t>
            </a:r>
            <a:r>
              <a:rPr lang="zh-CN" altLang="en-US" sz="2000" dirty="0">
                <a:solidFill>
                  <a:srgbClr val="595959"/>
                </a:solidFill>
                <a:latin typeface="微软雅黑" panose="020B0503020204020204" pitchFamily="34" charset="-122"/>
                <a:ea typeface="微软雅黑" panose="020B0503020204020204" pitchFamily="34" charset="-122"/>
                <a:cs typeface="+mn-ea"/>
              </a:rPr>
              <a:t>也称为</a:t>
            </a:r>
            <a:r>
              <a:rPr lang="zh-CN" altLang="en-US" sz="2000" dirty="0">
                <a:solidFill>
                  <a:srgbClr val="1369B3"/>
                </a:solidFill>
                <a:latin typeface="微软雅黑" panose="020B0503020204020204" pitchFamily="34" charset="-122"/>
                <a:ea typeface="微软雅黑" panose="020B0503020204020204" pitchFamily="34" charset="-122"/>
                <a:cs typeface="+mn-ea"/>
              </a:rPr>
              <a:t>实体</a:t>
            </a:r>
            <a:r>
              <a:rPr lang="en-US" altLang="zh-CN" sz="2000" dirty="0">
                <a:solidFill>
                  <a:srgbClr val="1369B3"/>
                </a:solidFill>
                <a:latin typeface="微软雅黑" panose="020B0503020204020204" pitchFamily="34" charset="-122"/>
                <a:ea typeface="微软雅黑" panose="020B0503020204020204" pitchFamily="34" charset="-122"/>
                <a:cs typeface="+mn-ea"/>
              </a:rPr>
              <a:t>-</a:t>
            </a:r>
            <a:r>
              <a:rPr lang="zh-CN" altLang="en-US" sz="2000" dirty="0">
                <a:solidFill>
                  <a:srgbClr val="1369B3"/>
                </a:solidFill>
                <a:latin typeface="微软雅黑" panose="020B0503020204020204" pitchFamily="34" charset="-122"/>
                <a:ea typeface="微软雅黑" panose="020B0503020204020204" pitchFamily="34" charset="-122"/>
                <a:cs typeface="+mn-ea"/>
              </a:rPr>
              <a:t>联系图</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Entity Relationship Diagram</a:t>
            </a:r>
            <a:r>
              <a:rPr lang="zh-CN" altLang="en-US" sz="2000" dirty="0">
                <a:solidFill>
                  <a:srgbClr val="595959"/>
                </a:solidFill>
                <a:latin typeface="微软雅黑" panose="020B0503020204020204" pitchFamily="34" charset="-122"/>
                <a:ea typeface="微软雅黑" panose="020B0503020204020204" pitchFamily="34" charset="-122"/>
                <a:cs typeface="+mn-ea"/>
              </a:rPr>
              <a:t>），它是一种用</a:t>
            </a:r>
            <a:r>
              <a:rPr lang="zh-CN" altLang="en-US" sz="2000" dirty="0">
                <a:solidFill>
                  <a:srgbClr val="1369B3"/>
                </a:solidFill>
                <a:latin typeface="微软雅黑" panose="020B0503020204020204" pitchFamily="34" charset="-122"/>
                <a:ea typeface="微软雅黑" panose="020B0503020204020204" pitchFamily="34" charset="-122"/>
                <a:cs typeface="+mn-ea"/>
              </a:rPr>
              <a:t>图形</a:t>
            </a:r>
            <a:r>
              <a:rPr lang="zh-CN" altLang="en-US" sz="2000" dirty="0">
                <a:solidFill>
                  <a:srgbClr val="595959"/>
                </a:solidFill>
                <a:latin typeface="微软雅黑" panose="020B0503020204020204" pitchFamily="34" charset="-122"/>
                <a:ea typeface="微软雅黑" panose="020B0503020204020204" pitchFamily="34" charset="-122"/>
                <a:cs typeface="+mn-ea"/>
              </a:rPr>
              <a:t>表示的</a:t>
            </a:r>
            <a:r>
              <a:rPr lang="zh-CN" altLang="en-US" sz="2000" dirty="0">
                <a:solidFill>
                  <a:srgbClr val="1369B3"/>
                </a:solidFill>
                <a:latin typeface="微软雅黑" panose="020B0503020204020204" pitchFamily="34" charset="-122"/>
                <a:ea typeface="微软雅黑" panose="020B0503020204020204" pitchFamily="34" charset="-122"/>
                <a:cs typeface="+mn-ea"/>
              </a:rPr>
              <a:t>实体联系模型</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E-R</a:t>
            </a:r>
            <a:r>
              <a:rPr lang="zh-CN" altLang="en-US" sz="2000" dirty="0">
                <a:solidFill>
                  <a:srgbClr val="1369B3"/>
                </a:solidFill>
                <a:latin typeface="微软雅黑" panose="020B0503020204020204" pitchFamily="34" charset="-122"/>
                <a:ea typeface="微软雅黑" panose="020B0503020204020204" pitchFamily="34" charset="-122"/>
                <a:cs typeface="+mn-ea"/>
              </a:rPr>
              <a:t>图通用的表示方式：</a:t>
            </a:r>
          </a:p>
          <a:p>
            <a:pPr marL="342900" indent="-342900">
              <a:lnSpc>
                <a:spcPct val="150000"/>
              </a:lnSpc>
              <a:buFont typeface="Wingdings" panose="05000000000000000000" pitchFamily="2" charset="2"/>
              <a:buChar char="l"/>
            </a:pPr>
            <a:r>
              <a:rPr lang="zh-CN" altLang="en-US" sz="2000" dirty="0">
                <a:solidFill>
                  <a:srgbClr val="1369B3"/>
                </a:solidFill>
                <a:latin typeface="微软雅黑" panose="020B0503020204020204" pitchFamily="34" charset="-122"/>
                <a:ea typeface="微软雅黑" panose="020B0503020204020204" pitchFamily="34" charset="-122"/>
                <a:cs typeface="+mn-ea"/>
              </a:rPr>
              <a:t>实体</a:t>
            </a:r>
            <a:r>
              <a:rPr lang="zh-CN" altLang="en-US" sz="2000" dirty="0">
                <a:solidFill>
                  <a:srgbClr val="595959"/>
                </a:solidFill>
                <a:latin typeface="微软雅黑" panose="020B0503020204020204" pitchFamily="34" charset="-122"/>
                <a:ea typeface="微软雅黑" panose="020B0503020204020204" pitchFamily="34" charset="-122"/>
                <a:cs typeface="+mn-ea"/>
              </a:rPr>
              <a:t>：用</a:t>
            </a:r>
            <a:r>
              <a:rPr lang="zh-CN" altLang="en-US" sz="2000" dirty="0">
                <a:solidFill>
                  <a:srgbClr val="1369B3"/>
                </a:solidFill>
                <a:latin typeface="微软雅黑" panose="020B0503020204020204" pitchFamily="34" charset="-122"/>
                <a:ea typeface="微软雅黑" panose="020B0503020204020204" pitchFamily="34" charset="-122"/>
                <a:cs typeface="+mn-ea"/>
              </a:rPr>
              <a:t>矩形框</a:t>
            </a:r>
            <a:r>
              <a:rPr lang="zh-CN" altLang="en-US" sz="2000" dirty="0">
                <a:solidFill>
                  <a:srgbClr val="595959"/>
                </a:solidFill>
                <a:latin typeface="微软雅黑" panose="020B0503020204020204" pitchFamily="34" charset="-122"/>
                <a:ea typeface="微软雅黑" panose="020B0503020204020204" pitchFamily="34" charset="-122"/>
                <a:cs typeface="+mn-ea"/>
              </a:rPr>
              <a:t>表示，将实体名写在矩形框内。</a:t>
            </a:r>
          </a:p>
          <a:p>
            <a:pPr marL="342900" indent="-342900">
              <a:lnSpc>
                <a:spcPct val="150000"/>
              </a:lnSpc>
              <a:buFont typeface="Wingdings" panose="05000000000000000000" pitchFamily="2" charset="2"/>
              <a:buChar char="l"/>
            </a:pPr>
            <a:r>
              <a:rPr lang="zh-CN" altLang="en-US" sz="2000" dirty="0">
                <a:solidFill>
                  <a:srgbClr val="1369B3"/>
                </a:solidFill>
                <a:latin typeface="微软雅黑" panose="020B0503020204020204" pitchFamily="34" charset="-122"/>
                <a:ea typeface="微软雅黑" panose="020B0503020204020204" pitchFamily="34" charset="-122"/>
                <a:cs typeface="+mn-ea"/>
              </a:rPr>
              <a:t>属性</a:t>
            </a:r>
            <a:r>
              <a:rPr lang="zh-CN" altLang="en-US" sz="2000" dirty="0">
                <a:solidFill>
                  <a:srgbClr val="595959"/>
                </a:solidFill>
                <a:latin typeface="微软雅黑" panose="020B0503020204020204" pitchFamily="34" charset="-122"/>
                <a:ea typeface="微软雅黑" panose="020B0503020204020204" pitchFamily="34" charset="-122"/>
                <a:cs typeface="+mn-ea"/>
              </a:rPr>
              <a:t>：用</a:t>
            </a:r>
            <a:r>
              <a:rPr lang="zh-CN" altLang="en-US" sz="2000" dirty="0">
                <a:solidFill>
                  <a:srgbClr val="1369B3"/>
                </a:solidFill>
                <a:latin typeface="微软雅黑" panose="020B0503020204020204" pitchFamily="34" charset="-122"/>
                <a:ea typeface="微软雅黑" panose="020B0503020204020204" pitchFamily="34" charset="-122"/>
                <a:cs typeface="+mn-ea"/>
              </a:rPr>
              <a:t>椭圆框</a:t>
            </a:r>
            <a:r>
              <a:rPr lang="zh-CN" altLang="en-US" sz="2000" dirty="0">
                <a:solidFill>
                  <a:srgbClr val="595959"/>
                </a:solidFill>
                <a:latin typeface="微软雅黑" panose="020B0503020204020204" pitchFamily="34" charset="-122"/>
                <a:ea typeface="微软雅黑" panose="020B0503020204020204" pitchFamily="34" charset="-122"/>
                <a:cs typeface="+mn-ea"/>
              </a:rPr>
              <a:t>表示，将属性名写在椭圆框内。实体与属性之间用</a:t>
            </a:r>
            <a:r>
              <a:rPr lang="zh-CN" altLang="en-US" sz="2000" dirty="0">
                <a:solidFill>
                  <a:srgbClr val="1369B3"/>
                </a:solidFill>
                <a:latin typeface="微软雅黑" panose="020B0503020204020204" pitchFamily="34" charset="-122"/>
                <a:ea typeface="微软雅黑" panose="020B0503020204020204" pitchFamily="34" charset="-122"/>
                <a:cs typeface="+mn-ea"/>
              </a:rPr>
              <a:t>实线</a:t>
            </a:r>
            <a:r>
              <a:rPr lang="zh-CN" altLang="en-US" sz="2000" dirty="0">
                <a:solidFill>
                  <a:srgbClr val="595959"/>
                </a:solidFill>
                <a:latin typeface="微软雅黑" panose="020B0503020204020204" pitchFamily="34" charset="-122"/>
                <a:ea typeface="微软雅黑" panose="020B0503020204020204" pitchFamily="34" charset="-122"/>
                <a:cs typeface="+mn-ea"/>
              </a:rPr>
              <a:t>连接。</a:t>
            </a:r>
          </a:p>
          <a:p>
            <a:pPr marL="342900" indent="-342900">
              <a:lnSpc>
                <a:spcPct val="150000"/>
              </a:lnSpc>
              <a:buFont typeface="Wingdings" panose="05000000000000000000" pitchFamily="2" charset="2"/>
              <a:buChar char="l"/>
            </a:pPr>
            <a:r>
              <a:rPr lang="zh-CN" altLang="en-US" sz="2000" dirty="0">
                <a:solidFill>
                  <a:srgbClr val="1369B3"/>
                </a:solidFill>
                <a:latin typeface="微软雅黑" panose="020B0503020204020204" pitchFamily="34" charset="-122"/>
                <a:ea typeface="微软雅黑" panose="020B0503020204020204" pitchFamily="34" charset="-122"/>
                <a:cs typeface="+mn-ea"/>
              </a:rPr>
              <a:t>联系</a:t>
            </a:r>
            <a:r>
              <a:rPr lang="zh-CN" altLang="en-US" sz="2000" dirty="0">
                <a:solidFill>
                  <a:srgbClr val="595959"/>
                </a:solidFill>
                <a:latin typeface="微软雅黑" panose="020B0503020204020204" pitchFamily="34" charset="-122"/>
                <a:ea typeface="微软雅黑" panose="020B0503020204020204" pitchFamily="34" charset="-122"/>
                <a:cs typeface="+mn-ea"/>
              </a:rPr>
              <a:t>：用</a:t>
            </a:r>
            <a:r>
              <a:rPr lang="zh-CN" altLang="en-US" sz="2000" dirty="0">
                <a:solidFill>
                  <a:srgbClr val="1369B3"/>
                </a:solidFill>
                <a:latin typeface="微软雅黑" panose="020B0503020204020204" pitchFamily="34" charset="-122"/>
                <a:ea typeface="微软雅黑" panose="020B0503020204020204" pitchFamily="34" charset="-122"/>
                <a:cs typeface="+mn-ea"/>
              </a:rPr>
              <a:t>菱形框</a:t>
            </a:r>
            <a:r>
              <a:rPr lang="zh-CN" altLang="en-US" sz="2000" dirty="0">
                <a:solidFill>
                  <a:srgbClr val="595959"/>
                </a:solidFill>
                <a:latin typeface="微软雅黑" panose="020B0503020204020204" pitchFamily="34" charset="-122"/>
                <a:ea typeface="微软雅黑" panose="020B0503020204020204" pitchFamily="34" charset="-122"/>
                <a:cs typeface="+mn-ea"/>
              </a:rPr>
              <a:t>表示，将联系名写在菱形框内，用</a:t>
            </a:r>
            <a:r>
              <a:rPr lang="zh-CN" altLang="en-US" sz="2000" dirty="0">
                <a:solidFill>
                  <a:srgbClr val="1369B3"/>
                </a:solidFill>
                <a:latin typeface="微软雅黑" panose="020B0503020204020204" pitchFamily="34" charset="-122"/>
                <a:ea typeface="微软雅黑" panose="020B0503020204020204" pitchFamily="34" charset="-122"/>
                <a:cs typeface="+mn-ea"/>
              </a:rPr>
              <a:t>连线</a:t>
            </a:r>
            <a:r>
              <a:rPr lang="zh-CN" altLang="en-US" sz="2000" dirty="0">
                <a:solidFill>
                  <a:srgbClr val="595959"/>
                </a:solidFill>
                <a:latin typeface="微软雅黑" panose="020B0503020204020204" pitchFamily="34" charset="-122"/>
                <a:ea typeface="微软雅黑" panose="020B0503020204020204" pitchFamily="34" charset="-122"/>
                <a:cs typeface="+mn-ea"/>
              </a:rPr>
              <a:t>将相关的实体连接，并在连线旁标注</a:t>
            </a:r>
            <a:r>
              <a:rPr lang="zh-CN" altLang="en-US" sz="2000" dirty="0">
                <a:solidFill>
                  <a:srgbClr val="1369B3"/>
                </a:solidFill>
                <a:latin typeface="微软雅黑" panose="020B0503020204020204" pitchFamily="34" charset="-122"/>
                <a:ea typeface="微软雅黑" panose="020B0503020204020204" pitchFamily="34" charset="-122"/>
                <a:cs typeface="+mn-ea"/>
              </a:rPr>
              <a:t>联系的类型</a:t>
            </a:r>
            <a:r>
              <a:rPr lang="zh-CN" altLang="en-US" sz="2000" dirty="0">
                <a:solidFill>
                  <a:srgbClr val="595959"/>
                </a:solidFill>
                <a:latin typeface="微软雅黑" panose="020B0503020204020204" pitchFamily="34" charset="-122"/>
                <a:ea typeface="微软雅黑" panose="020B0503020204020204" pitchFamily="34" charset="-122"/>
                <a:cs typeface="+mn-ea"/>
              </a:rPr>
              <a:t>。 </a:t>
            </a:r>
          </a:p>
        </p:txBody>
      </p:sp>
      <p:sp>
        <p:nvSpPr>
          <p:cNvPr id="6"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概念数据模型</a:t>
            </a:r>
          </a:p>
        </p:txBody>
      </p:sp>
    </p:spTree>
    <p:extLst>
      <p:ext uri="{BB962C8B-B14F-4D97-AF65-F5344CB8AC3E}">
        <p14:creationId xmlns:p14="http://schemas.microsoft.com/office/powerpoint/2010/main" val="2219307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92818F8-900E-4612-8754-1A79D230BDBB}"/>
              </a:ext>
            </a:extLst>
          </p:cNvPr>
          <p:cNvSpPr txBox="1"/>
          <p:nvPr/>
        </p:nvSpPr>
        <p:spPr>
          <a:xfrm>
            <a:off x="1054646" y="1125538"/>
            <a:ext cx="10153128" cy="499624"/>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使用</a:t>
            </a:r>
            <a:r>
              <a:rPr lang="en-US" altLang="zh-CN" sz="2000" dirty="0">
                <a:solidFill>
                  <a:srgbClr val="595959"/>
                </a:solidFill>
                <a:latin typeface="微软雅黑" panose="020B0503020204020204" pitchFamily="34" charset="-122"/>
                <a:ea typeface="微软雅黑" panose="020B0503020204020204" pitchFamily="34" charset="-122"/>
                <a:cs typeface="+mn-ea"/>
              </a:rPr>
              <a:t>E-R</a:t>
            </a:r>
            <a:r>
              <a:rPr lang="zh-CN" altLang="en-US" sz="2000" dirty="0">
                <a:solidFill>
                  <a:srgbClr val="595959"/>
                </a:solidFill>
                <a:latin typeface="微软雅黑" panose="020B0503020204020204" pitchFamily="34" charset="-122"/>
                <a:ea typeface="微软雅黑" panose="020B0503020204020204" pitchFamily="34" charset="-122"/>
                <a:cs typeface="+mn-ea"/>
              </a:rPr>
              <a:t>图描述</a:t>
            </a:r>
            <a:r>
              <a:rPr lang="zh-CN" altLang="en-US" sz="2000" dirty="0">
                <a:solidFill>
                  <a:srgbClr val="1369B3"/>
                </a:solidFill>
                <a:latin typeface="微软雅黑" panose="020B0503020204020204" pitchFamily="34" charset="-122"/>
                <a:ea typeface="微软雅黑" panose="020B0503020204020204" pitchFamily="34" charset="-122"/>
                <a:cs typeface="+mn-ea"/>
              </a:rPr>
              <a:t>学生与班级</a:t>
            </a:r>
            <a:r>
              <a:rPr lang="zh-CN" altLang="en-US" sz="2000" dirty="0">
                <a:solidFill>
                  <a:srgbClr val="595959"/>
                </a:solidFill>
                <a:latin typeface="微软雅黑" panose="020B0503020204020204" pitchFamily="34" charset="-122"/>
                <a:ea typeface="微软雅黑" panose="020B0503020204020204" pitchFamily="34" charset="-122"/>
                <a:cs typeface="+mn-ea"/>
              </a:rPr>
              <a:t>的联系：</a:t>
            </a:r>
          </a:p>
        </p:txBody>
      </p:sp>
      <p:sp>
        <p:nvSpPr>
          <p:cNvPr id="6"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概念数据模型</a:t>
            </a:r>
          </a:p>
        </p:txBody>
      </p:sp>
      <p:graphicFrame>
        <p:nvGraphicFramePr>
          <p:cNvPr id="3" name="对象 2"/>
          <p:cNvGraphicFramePr>
            <a:graphicFrameLocks noChangeAspect="1"/>
          </p:cNvGraphicFramePr>
          <p:nvPr>
            <p:extLst>
              <p:ext uri="{D42A27DB-BD31-4B8C-83A1-F6EECF244321}">
                <p14:modId xmlns:p14="http://schemas.microsoft.com/office/powerpoint/2010/main" val="228860871"/>
              </p:ext>
            </p:extLst>
          </p:nvPr>
        </p:nvGraphicFramePr>
        <p:xfrm>
          <a:off x="3214886" y="2061642"/>
          <a:ext cx="4752528" cy="3977659"/>
        </p:xfrm>
        <a:graphic>
          <a:graphicData uri="http://schemas.openxmlformats.org/presentationml/2006/ole">
            <mc:AlternateContent xmlns:mc="http://schemas.openxmlformats.org/markup-compatibility/2006">
              <mc:Choice xmlns:v="urn:schemas-microsoft-com:vml" Requires="v">
                <p:oleObj spid="_x0000_s4175" name="Visio" r:id="rId3" imgW="4038748" imgH="3372114" progId="Visio.DrawingConvertable.15">
                  <p:embed/>
                </p:oleObj>
              </mc:Choice>
              <mc:Fallback>
                <p:oleObj name="Visio" r:id="rId3" imgW="4038748" imgH="3372114" progId="Visio.DrawingConvertable.15">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886" y="2061642"/>
                        <a:ext cx="4752528" cy="3977659"/>
                      </a:xfrm>
                      <a:prstGeom prst="rect">
                        <a:avLst/>
                      </a:prstGeom>
                      <a:noFill/>
                    </p:spPr>
                  </p:pic>
                </p:oleObj>
              </mc:Fallback>
            </mc:AlternateContent>
          </a:graphicData>
        </a:graphic>
      </p:graphicFrame>
    </p:spTree>
    <p:extLst>
      <p:ext uri="{BB962C8B-B14F-4D97-AF65-F5344CB8AC3E}">
        <p14:creationId xmlns:p14="http://schemas.microsoft.com/office/powerpoint/2010/main" val="303379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92818F8-900E-4612-8754-1A79D230BDBB}"/>
              </a:ext>
            </a:extLst>
          </p:cNvPr>
          <p:cNvSpPr txBox="1"/>
          <p:nvPr/>
        </p:nvSpPr>
        <p:spPr>
          <a:xfrm>
            <a:off x="1054646" y="1125538"/>
            <a:ext cx="10153128" cy="553998"/>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使用</a:t>
            </a:r>
            <a:r>
              <a:rPr lang="en-US" altLang="zh-CN" sz="2000" dirty="0">
                <a:solidFill>
                  <a:srgbClr val="595959"/>
                </a:solidFill>
                <a:latin typeface="微软雅黑" panose="020B0503020204020204" pitchFamily="34" charset="-122"/>
                <a:ea typeface="微软雅黑" panose="020B0503020204020204" pitchFamily="34" charset="-122"/>
                <a:cs typeface="+mn-ea"/>
              </a:rPr>
              <a:t>E-R</a:t>
            </a:r>
            <a:r>
              <a:rPr lang="zh-CN" altLang="en-US" sz="2000" dirty="0">
                <a:solidFill>
                  <a:srgbClr val="595959"/>
                </a:solidFill>
                <a:latin typeface="微软雅黑" panose="020B0503020204020204" pitchFamily="34" charset="-122"/>
                <a:ea typeface="微软雅黑" panose="020B0503020204020204" pitchFamily="34" charset="-122"/>
                <a:cs typeface="+mn-ea"/>
              </a:rPr>
              <a:t>图描述</a:t>
            </a:r>
            <a:r>
              <a:rPr lang="zh-CN" altLang="en-US" sz="2000" dirty="0">
                <a:solidFill>
                  <a:srgbClr val="1369B3"/>
                </a:solidFill>
                <a:latin typeface="微软雅黑" panose="020B0503020204020204" pitchFamily="34" charset="-122"/>
                <a:ea typeface="微软雅黑" panose="020B0503020204020204" pitchFamily="34" charset="-122"/>
                <a:cs typeface="+mn-ea"/>
              </a:rPr>
              <a:t>学生与课程</a:t>
            </a:r>
            <a:r>
              <a:rPr lang="zh-CN" altLang="en-US" sz="2000" dirty="0">
                <a:solidFill>
                  <a:srgbClr val="595959"/>
                </a:solidFill>
                <a:latin typeface="微软雅黑" panose="020B0503020204020204" pitchFamily="34" charset="-122"/>
                <a:ea typeface="微软雅黑" panose="020B0503020204020204" pitchFamily="34" charset="-122"/>
                <a:cs typeface="+mn-ea"/>
              </a:rPr>
              <a:t>的联系：</a:t>
            </a:r>
          </a:p>
        </p:txBody>
      </p:sp>
      <p:sp>
        <p:nvSpPr>
          <p:cNvPr id="6"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概念数据模型</a:t>
            </a:r>
          </a:p>
        </p:txBody>
      </p:sp>
      <p:graphicFrame>
        <p:nvGraphicFramePr>
          <p:cNvPr id="3" name="对象 2"/>
          <p:cNvGraphicFramePr>
            <a:graphicFrameLocks noChangeAspect="1"/>
          </p:cNvGraphicFramePr>
          <p:nvPr>
            <p:extLst>
              <p:ext uri="{D42A27DB-BD31-4B8C-83A1-F6EECF244321}">
                <p14:modId xmlns:p14="http://schemas.microsoft.com/office/powerpoint/2010/main" val="720198273"/>
              </p:ext>
            </p:extLst>
          </p:nvPr>
        </p:nvGraphicFramePr>
        <p:xfrm>
          <a:off x="3214886" y="2062800"/>
          <a:ext cx="4752528" cy="3972004"/>
        </p:xfrm>
        <a:graphic>
          <a:graphicData uri="http://schemas.openxmlformats.org/presentationml/2006/ole">
            <mc:AlternateContent xmlns:mc="http://schemas.openxmlformats.org/markup-compatibility/2006">
              <mc:Choice xmlns:v="urn:schemas-microsoft-com:vml" Requires="v">
                <p:oleObj spid="_x0000_s5199" name="Visio" r:id="rId3" imgW="4038748" imgH="3372114" progId="Visio.DrawingConvertable.15">
                  <p:embed/>
                </p:oleObj>
              </mc:Choice>
              <mc:Fallback>
                <p:oleObj name="Visio" r:id="rId3" imgW="4038748" imgH="3372114" progId="Visio.DrawingConvertable.15">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886" y="2062800"/>
                        <a:ext cx="4752528" cy="3972004"/>
                      </a:xfrm>
                      <a:prstGeom prst="rect">
                        <a:avLst/>
                      </a:prstGeom>
                      <a:noFill/>
                    </p:spPr>
                  </p:pic>
                </p:oleObj>
              </mc:Fallback>
            </mc:AlternateContent>
          </a:graphicData>
        </a:graphic>
      </p:graphicFrame>
    </p:spTree>
    <p:extLst>
      <p:ext uri="{BB962C8B-B14F-4D97-AF65-F5344CB8AC3E}">
        <p14:creationId xmlns:p14="http://schemas.microsoft.com/office/powerpoint/2010/main" val="4251566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645818"/>
            <a:ext cx="5429568"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逻辑数据模型</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，能够说出逻辑数据模型的</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分类</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595959"/>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逻辑数据模型</a:t>
            </a:r>
          </a:p>
        </p:txBody>
      </p:sp>
    </p:spTree>
    <p:extLst>
      <p:ext uri="{BB962C8B-B14F-4D97-AF65-F5344CB8AC3E}">
        <p14:creationId xmlns:p14="http://schemas.microsoft.com/office/powerpoint/2010/main" val="2946569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E2F0E98-C81F-42BA-9750-6530743AE9B5}"/>
              </a:ext>
            </a:extLst>
          </p:cNvPr>
          <p:cNvPicPr>
            <a:picLocks noChangeAspect="1"/>
          </p:cNvPicPr>
          <p:nvPr/>
        </p:nvPicPr>
        <p:blipFill>
          <a:blip r:embed="rId2"/>
          <a:stretch>
            <a:fillRect/>
          </a:stretch>
        </p:blipFill>
        <p:spPr>
          <a:xfrm>
            <a:off x="1011196" y="1629594"/>
            <a:ext cx="3715858" cy="4006159"/>
          </a:xfrm>
          <a:prstGeom prst="rect">
            <a:avLst/>
          </a:prstGeom>
        </p:spPr>
      </p:pic>
      <p:sp>
        <p:nvSpPr>
          <p:cNvPr id="13" name="对话气泡: 圆角矩形 1"/>
          <p:cNvSpPr/>
          <p:nvPr/>
        </p:nvSpPr>
        <p:spPr>
          <a:xfrm rot="5400000">
            <a:off x="6831262" y="533500"/>
            <a:ext cx="2232249" cy="4856488"/>
          </a:xfrm>
          <a:prstGeom prst="wedgeRoundRect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823150" y="2244275"/>
            <a:ext cx="4248472" cy="1477328"/>
          </a:xfrm>
          <a:prstGeom prst="rect">
            <a:avLst/>
          </a:prstGeom>
          <a:noFill/>
        </p:spPr>
        <p:txBody>
          <a:bodyPr wrap="square" rtlCol="0">
            <a:spAutoFit/>
          </a:bodyPr>
          <a:lstStyle/>
          <a:p>
            <a:pPr>
              <a:lnSpc>
                <a:spcPct val="150000"/>
              </a:lnSpc>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逻辑数据模型主要分为</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层次模型</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网状模型</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面向对象模型</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关系模型</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下面分别对这</a:t>
            </a:r>
            <a:r>
              <a:rPr lang="en-US" altLang="zh-CN"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kern="100" dirty="0">
                <a:solidFill>
                  <a:srgbClr val="1369B3"/>
                </a:solidFill>
                <a:latin typeface="微软雅黑" panose="020B0503020204020204" pitchFamily="34" charset="-122"/>
                <a:ea typeface="微软雅黑" panose="020B0503020204020204" pitchFamily="34" charset="-122"/>
                <a:cs typeface="Times New Roman" panose="02020603050405020304" pitchFamily="18" charset="0"/>
              </a:rPr>
              <a:t>种数据模型</a:t>
            </a:r>
            <a:r>
              <a:rPr lang="zh-CN" altLang="en-US" sz="20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进行介绍。</a:t>
            </a:r>
            <a:endParaRPr lang="zh-CN" altLang="en-US" sz="20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逻辑数据模型</a:t>
            </a:r>
          </a:p>
        </p:txBody>
      </p:sp>
    </p:spTree>
    <p:extLst>
      <p:ext uri="{BB962C8B-B14F-4D97-AF65-F5344CB8AC3E}">
        <p14:creationId xmlns:p14="http://schemas.microsoft.com/office/powerpoint/2010/main" val="4025233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1.2.3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逻辑数据模型</a:t>
            </a:r>
          </a:p>
        </p:txBody>
      </p:sp>
      <p:grpSp>
        <p:nvGrpSpPr>
          <p:cNvPr id="8" name="组合 7"/>
          <p:cNvGrpSpPr/>
          <p:nvPr/>
        </p:nvGrpSpPr>
        <p:grpSpPr>
          <a:xfrm>
            <a:off x="738529" y="1144387"/>
            <a:ext cx="10713360" cy="4570820"/>
            <a:chOff x="627123" y="2435096"/>
            <a:chExt cx="10756739" cy="3471772"/>
          </a:xfrm>
        </p:grpSpPr>
        <p:sp>
          <p:nvSpPr>
            <p:cNvPr id="9" name="MH_Other_1"/>
            <p:cNvSpPr/>
            <p:nvPr/>
          </p:nvSpPr>
          <p:spPr>
            <a:xfrm>
              <a:off x="7183722" y="2970901"/>
              <a:ext cx="1128476"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0" name="MH_SubTitle_4"/>
            <p:cNvSpPr txBox="1">
              <a:spLocks noChangeArrowheads="1"/>
            </p:cNvSpPr>
            <p:nvPr/>
          </p:nvSpPr>
          <p:spPr bwMode="auto">
            <a:xfrm>
              <a:off x="8500631" y="2435096"/>
              <a:ext cx="2671929" cy="64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87755">
                <a:lnSpc>
                  <a:spcPct val="120000"/>
                </a:lnSpc>
                <a:defRPr/>
              </a:pPr>
              <a:r>
                <a:rPr lang="en-US" altLang="zh-CN" sz="2000" b="1" dirty="0">
                  <a:solidFill>
                    <a:srgbClr val="595959"/>
                  </a:solidFill>
                  <a:latin typeface="微软雅黑" panose="020B0503020204020204" pitchFamily="34" charset="-122"/>
                  <a:ea typeface="微软雅黑" panose="020B0503020204020204" pitchFamily="34" charset="-122"/>
                  <a:sym typeface="+mn-ea"/>
                </a:rPr>
                <a:t>2. </a:t>
              </a:r>
              <a:r>
                <a:rPr lang="zh-CN" altLang="en-US" sz="2000" b="1" dirty="0">
                  <a:solidFill>
                    <a:srgbClr val="595959"/>
                  </a:solidFill>
                  <a:latin typeface="微软雅黑" panose="020B0503020204020204" pitchFamily="34" charset="-122"/>
                  <a:ea typeface="微软雅黑" panose="020B0503020204020204" pitchFamily="34" charset="-122"/>
                  <a:sym typeface="+mn-ea"/>
                </a:rPr>
                <a:t>网状模型</a:t>
              </a:r>
              <a:endParaRPr lang="zh-CN" altLang="en-US" sz="2000" b="1" noProof="0" dirty="0">
                <a:ln>
                  <a:noFill/>
                </a:ln>
                <a:solidFill>
                  <a:srgbClr val="595959"/>
                </a:solidFill>
                <a:effectLst/>
                <a:uLnTx/>
                <a:uFillTx/>
                <a:latin typeface="微软雅黑" panose="020B0503020204020204" pitchFamily="34" charset="-122"/>
                <a:ea typeface="微软雅黑" panose="020B0503020204020204" pitchFamily="34" charset="-122"/>
                <a:sym typeface="+mn-ea"/>
              </a:endParaRPr>
            </a:p>
          </p:txBody>
        </p:sp>
        <p:sp>
          <p:nvSpPr>
            <p:cNvPr id="11" name="MH_Text_4"/>
            <p:cNvSpPr txBox="1"/>
            <p:nvPr/>
          </p:nvSpPr>
          <p:spPr>
            <a:xfrm>
              <a:off x="8500631" y="3180500"/>
              <a:ext cx="2883231" cy="1005120"/>
            </a:xfrm>
            <a:prstGeom prst="rect">
              <a:avLst/>
            </a:prstGeom>
            <a:noFill/>
          </p:spPr>
          <p:txBody>
            <a:bodyPr lIns="0" tIns="0" rIns="0" bIns="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ts val="1800"/>
                </a:lnSpc>
                <a:defRPr/>
              </a:pPr>
              <a:r>
                <a:rPr lang="zh-CN" altLang="en-US" sz="1600" dirty="0">
                  <a:solidFill>
                    <a:srgbClr val="595959"/>
                  </a:solidFill>
                  <a:latin typeface="微软雅黑" panose="020B0503020204020204" pitchFamily="34" charset="-122"/>
                  <a:ea typeface="微软雅黑" panose="020B0503020204020204" pitchFamily="34" charset="-122"/>
                  <a:sym typeface="+mn-ea"/>
                </a:rPr>
                <a:t>用</a:t>
              </a:r>
              <a:r>
                <a:rPr lang="zh-CN" altLang="en-US" sz="1600" dirty="0">
                  <a:solidFill>
                    <a:srgbClr val="1369B3"/>
                  </a:solidFill>
                  <a:latin typeface="微软雅黑" panose="020B0503020204020204" pitchFamily="34" charset="-122"/>
                  <a:ea typeface="微软雅黑" panose="020B0503020204020204" pitchFamily="34" charset="-122"/>
                  <a:sym typeface="+mn-ea"/>
                </a:rPr>
                <a:t>网状结构</a:t>
              </a:r>
              <a:r>
                <a:rPr lang="zh-CN" altLang="en-US" sz="1600" dirty="0">
                  <a:solidFill>
                    <a:srgbClr val="595959"/>
                  </a:solidFill>
                  <a:latin typeface="微软雅黑" panose="020B0503020204020204" pitchFamily="34" charset="-122"/>
                  <a:ea typeface="微软雅黑" panose="020B0503020204020204" pitchFamily="34" charset="-122"/>
                  <a:sym typeface="+mn-ea"/>
                </a:rPr>
                <a:t>来表示数据之间的联系，网状模型的数据结构允许有一个以上的节点无双亲和至少有一个节点可以有多于一个的双亲。</a:t>
              </a:r>
            </a:p>
          </p:txBody>
        </p:sp>
        <p:sp>
          <p:nvSpPr>
            <p:cNvPr id="12" name="MH_Other_2"/>
            <p:cNvSpPr/>
            <p:nvPr/>
          </p:nvSpPr>
          <p:spPr>
            <a:xfrm flipH="1">
              <a:off x="3914736" y="2970901"/>
              <a:ext cx="1126360"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5" name="MH_SubTitle_1"/>
            <p:cNvSpPr txBox="1">
              <a:spLocks noChangeArrowheads="1"/>
            </p:cNvSpPr>
            <p:nvPr/>
          </p:nvSpPr>
          <p:spPr bwMode="auto">
            <a:xfrm flipH="1">
              <a:off x="1054375" y="2435097"/>
              <a:ext cx="2671929" cy="64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087755">
                <a:lnSpc>
                  <a:spcPct val="120000"/>
                </a:lnSpc>
                <a:defRPr/>
              </a:pPr>
              <a:r>
                <a:rPr lang="en-US" altLang="zh-CN" sz="2000" b="1" dirty="0">
                  <a:solidFill>
                    <a:srgbClr val="595959"/>
                  </a:solidFill>
                  <a:latin typeface="微软雅黑" panose="020B0503020204020204" pitchFamily="34" charset="-122"/>
                  <a:ea typeface="微软雅黑" panose="020B0503020204020204" pitchFamily="34" charset="-122"/>
                  <a:sym typeface="+mn-ea"/>
                </a:rPr>
                <a:t>1. </a:t>
              </a:r>
              <a:r>
                <a:rPr lang="zh-CN" altLang="en-US" sz="2000" b="1" dirty="0">
                  <a:solidFill>
                    <a:srgbClr val="595959"/>
                  </a:solidFill>
                  <a:latin typeface="微软雅黑" panose="020B0503020204020204" pitchFamily="34" charset="-122"/>
                  <a:ea typeface="微软雅黑" panose="020B0503020204020204" pitchFamily="34" charset="-122"/>
                  <a:sym typeface="+mn-ea"/>
                </a:rPr>
                <a:t>层次模型</a:t>
              </a:r>
              <a:endParaRPr lang="zh-CN" altLang="en-US" sz="2000" b="1" noProof="0" dirty="0">
                <a:ln>
                  <a:noFill/>
                </a:ln>
                <a:solidFill>
                  <a:srgbClr val="595959"/>
                </a:solidFill>
                <a:effectLst/>
                <a:uLnTx/>
                <a:uFillTx/>
                <a:latin typeface="微软雅黑" panose="020B0503020204020204" pitchFamily="34" charset="-122"/>
                <a:ea typeface="微软雅黑" panose="020B0503020204020204" pitchFamily="34" charset="-122"/>
                <a:sym typeface="+mn-ea"/>
              </a:endParaRPr>
            </a:p>
          </p:txBody>
        </p:sp>
        <p:sp>
          <p:nvSpPr>
            <p:cNvPr id="16" name="MH_Text_1"/>
            <p:cNvSpPr txBox="1"/>
            <p:nvPr/>
          </p:nvSpPr>
          <p:spPr>
            <a:xfrm flipH="1">
              <a:off x="627126" y="3180500"/>
              <a:ext cx="3093356" cy="1005120"/>
            </a:xfrm>
            <a:prstGeom prst="rect">
              <a:avLst/>
            </a:prstGeom>
            <a:noFill/>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ts val="1800"/>
                </a:lnSpc>
                <a:defRPr/>
              </a:pPr>
              <a:r>
                <a:rPr lang="zh-CN" altLang="en-US" sz="1600" dirty="0">
                  <a:solidFill>
                    <a:srgbClr val="595959"/>
                  </a:solidFill>
                  <a:latin typeface="微软雅黑" panose="020B0503020204020204" pitchFamily="34" charset="-122"/>
                  <a:ea typeface="微软雅黑" panose="020B0503020204020204" pitchFamily="34" charset="-122"/>
                  <a:sym typeface="+mn-ea"/>
                </a:rPr>
                <a:t>最早出现的数据模型，用</a:t>
              </a:r>
              <a:r>
                <a:rPr lang="zh-CN" altLang="en-US" sz="1600" dirty="0">
                  <a:solidFill>
                    <a:srgbClr val="1369B3"/>
                  </a:solidFill>
                  <a:latin typeface="微软雅黑" panose="020B0503020204020204" pitchFamily="34" charset="-122"/>
                  <a:ea typeface="微软雅黑" panose="020B0503020204020204" pitchFamily="34" charset="-122"/>
                  <a:sym typeface="+mn-ea"/>
                </a:rPr>
                <a:t>树形结构</a:t>
              </a:r>
              <a:r>
                <a:rPr lang="zh-CN" altLang="en-US" sz="1600" dirty="0">
                  <a:solidFill>
                    <a:srgbClr val="595959"/>
                  </a:solidFill>
                  <a:latin typeface="微软雅黑" panose="020B0503020204020204" pitchFamily="34" charset="-122"/>
                  <a:ea typeface="微软雅黑" panose="020B0503020204020204" pitchFamily="34" charset="-122"/>
                  <a:sym typeface="+mn-ea"/>
                </a:rPr>
                <a:t>表示数据之间的</a:t>
              </a:r>
              <a:r>
                <a:rPr lang="zh-CN" altLang="en-US" sz="1600" dirty="0">
                  <a:solidFill>
                    <a:srgbClr val="1369B3"/>
                  </a:solidFill>
                  <a:latin typeface="微软雅黑" panose="020B0503020204020204" pitchFamily="34" charset="-122"/>
                  <a:ea typeface="微软雅黑" panose="020B0503020204020204" pitchFamily="34" charset="-122"/>
                  <a:sym typeface="+mn-ea"/>
                </a:rPr>
                <a:t>联系</a:t>
              </a:r>
              <a:r>
                <a:rPr lang="zh-CN" altLang="en-US" sz="1600" dirty="0">
                  <a:solidFill>
                    <a:srgbClr val="595959"/>
                  </a:solidFill>
                  <a:latin typeface="微软雅黑" panose="020B0503020204020204" pitchFamily="34" charset="-122"/>
                  <a:ea typeface="微软雅黑" panose="020B0503020204020204" pitchFamily="34" charset="-122"/>
                  <a:sym typeface="+mn-ea"/>
                </a:rPr>
                <a:t>，它的数据结构类似一棵</a:t>
              </a:r>
              <a:r>
                <a:rPr lang="zh-CN" altLang="en-US" sz="1600" dirty="0">
                  <a:solidFill>
                    <a:srgbClr val="1369B3"/>
                  </a:solidFill>
                  <a:latin typeface="微软雅黑" panose="020B0503020204020204" pitchFamily="34" charset="-122"/>
                  <a:ea typeface="微软雅黑" panose="020B0503020204020204" pitchFamily="34" charset="-122"/>
                  <a:sym typeface="+mn-ea"/>
                </a:rPr>
                <a:t>倒置的树</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1600" dirty="0">
                  <a:solidFill>
                    <a:srgbClr val="1369B3"/>
                  </a:solidFill>
                  <a:latin typeface="微软雅黑" panose="020B0503020204020204" pitchFamily="34" charset="-122"/>
                  <a:ea typeface="微软雅黑" panose="020B0503020204020204" pitchFamily="34" charset="-122"/>
                  <a:sym typeface="+mn-ea"/>
                </a:rPr>
                <a:t>有且仅有</a:t>
              </a:r>
              <a:r>
                <a:rPr lang="zh-CN" altLang="en-US" sz="1600" dirty="0">
                  <a:solidFill>
                    <a:srgbClr val="595959"/>
                  </a:solidFill>
                  <a:latin typeface="微软雅黑" panose="020B0503020204020204" pitchFamily="34" charset="-122"/>
                  <a:ea typeface="微软雅黑" panose="020B0503020204020204" pitchFamily="34" charset="-122"/>
                  <a:sym typeface="+mn-ea"/>
                </a:rPr>
                <a:t>一个根节点，其余节点都</a:t>
              </a:r>
              <a:r>
                <a:rPr lang="zh-CN" altLang="en-US" sz="1600" dirty="0">
                  <a:solidFill>
                    <a:srgbClr val="1369B3"/>
                  </a:solidFill>
                  <a:latin typeface="微软雅黑" panose="020B0503020204020204" pitchFamily="34" charset="-122"/>
                  <a:ea typeface="微软雅黑" panose="020B0503020204020204" pitchFamily="34" charset="-122"/>
                  <a:sym typeface="+mn-ea"/>
                </a:rPr>
                <a:t>是非根节点</a:t>
              </a:r>
              <a:r>
                <a:rPr lang="zh-CN" altLang="en-US" sz="1600" dirty="0">
                  <a:solidFill>
                    <a:srgbClr val="595959"/>
                  </a:solidFill>
                  <a:latin typeface="微软雅黑" panose="020B0503020204020204" pitchFamily="34" charset="-122"/>
                  <a:ea typeface="微软雅黑" panose="020B0503020204020204" pitchFamily="34" charset="-122"/>
                  <a:sym typeface="+mn-ea"/>
                </a:rPr>
                <a:t>。</a:t>
              </a:r>
            </a:p>
          </p:txBody>
        </p:sp>
        <p:sp>
          <p:nvSpPr>
            <p:cNvPr id="17" name="MH_Other_3"/>
            <p:cNvSpPr/>
            <p:nvPr/>
          </p:nvSpPr>
          <p:spPr>
            <a:xfrm flipV="1">
              <a:off x="7183722" y="4450794"/>
              <a:ext cx="1128476"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8" name="MH_Other_4"/>
            <p:cNvSpPr/>
            <p:nvPr/>
          </p:nvSpPr>
          <p:spPr>
            <a:xfrm flipH="1" flipV="1">
              <a:off x="3914736" y="4450794"/>
              <a:ext cx="1126360"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9" name="MH_Other_5"/>
            <p:cNvSpPr/>
            <p:nvPr/>
          </p:nvSpPr>
          <p:spPr>
            <a:xfrm>
              <a:off x="4763017" y="2801907"/>
              <a:ext cx="1162607" cy="871929"/>
            </a:xfrm>
            <a:custGeom>
              <a:avLst/>
              <a:gdLst>
                <a:gd name="connsiteX0" fmla="*/ 1090749 w 1090749"/>
                <a:gd name="connsiteY0" fmla="*/ 0 h 1090749"/>
                <a:gd name="connsiteX1" fmla="*/ 1090749 w 1090749"/>
                <a:gd name="connsiteY1" fmla="*/ 520353 h 1090749"/>
                <a:gd name="connsiteX2" fmla="*/ 1054097 w 1090749"/>
                <a:gd name="connsiteY2" fmla="*/ 529777 h 1090749"/>
                <a:gd name="connsiteX3" fmla="*/ 529777 w 1090749"/>
                <a:gd name="connsiteY3" fmla="*/ 1054097 h 1090749"/>
                <a:gd name="connsiteX4" fmla="*/ 520353 w 1090749"/>
                <a:gd name="connsiteY4" fmla="*/ 1090749 h 1090749"/>
                <a:gd name="connsiteX5" fmla="*/ 0 w 1090749"/>
                <a:gd name="connsiteY5" fmla="*/ 1090749 h 1090749"/>
                <a:gd name="connsiteX6" fmla="*/ 9646 w 1090749"/>
                <a:gd name="connsiteY6" fmla="*/ 1027542 h 1090749"/>
                <a:gd name="connsiteX7" fmla="*/ 1027542 w 1090749"/>
                <a:gd name="connsiteY7" fmla="*/ 9646 h 1090749"/>
                <a:gd name="connsiteX8" fmla="*/ 1090749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1090749" y="0"/>
                  </a:moveTo>
                  <a:lnTo>
                    <a:pt x="1090749" y="520353"/>
                  </a:lnTo>
                  <a:lnTo>
                    <a:pt x="1054097" y="529777"/>
                  </a:lnTo>
                  <a:cubicBezTo>
                    <a:pt x="804459" y="607423"/>
                    <a:pt x="607423" y="804459"/>
                    <a:pt x="529777" y="1054097"/>
                  </a:cubicBezTo>
                  <a:lnTo>
                    <a:pt x="520353" y="1090749"/>
                  </a:lnTo>
                  <a:lnTo>
                    <a:pt x="0" y="1090749"/>
                  </a:lnTo>
                  <a:lnTo>
                    <a:pt x="9646" y="1027542"/>
                  </a:lnTo>
                  <a:cubicBezTo>
                    <a:pt x="114196" y="516617"/>
                    <a:pt x="516617" y="114196"/>
                    <a:pt x="1027542" y="9646"/>
                  </a:cubicBezTo>
                  <a:lnTo>
                    <a:pt x="1090749" y="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20" name="MH_Other_6"/>
            <p:cNvSpPr/>
            <p:nvPr/>
          </p:nvSpPr>
          <p:spPr>
            <a:xfrm>
              <a:off x="6324182" y="2801907"/>
              <a:ext cx="1162607" cy="871929"/>
            </a:xfrm>
            <a:custGeom>
              <a:avLst/>
              <a:gdLst>
                <a:gd name="connsiteX0" fmla="*/ 0 w 1090749"/>
                <a:gd name="connsiteY0" fmla="*/ 0 h 1090749"/>
                <a:gd name="connsiteX1" fmla="*/ 63206 w 1090749"/>
                <a:gd name="connsiteY1" fmla="*/ 9646 h 1090749"/>
                <a:gd name="connsiteX2" fmla="*/ 1081102 w 1090749"/>
                <a:gd name="connsiteY2" fmla="*/ 1027542 h 1090749"/>
                <a:gd name="connsiteX3" fmla="*/ 1090749 w 1090749"/>
                <a:gd name="connsiteY3" fmla="*/ 1090749 h 1090749"/>
                <a:gd name="connsiteX4" fmla="*/ 570395 w 1090749"/>
                <a:gd name="connsiteY4" fmla="*/ 1090749 h 1090749"/>
                <a:gd name="connsiteX5" fmla="*/ 560971 w 1090749"/>
                <a:gd name="connsiteY5" fmla="*/ 1054097 h 1090749"/>
                <a:gd name="connsiteX6" fmla="*/ 36651 w 1090749"/>
                <a:gd name="connsiteY6" fmla="*/ 529777 h 1090749"/>
                <a:gd name="connsiteX7" fmla="*/ 0 w 1090749"/>
                <a:gd name="connsiteY7" fmla="*/ 520353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63206" y="9646"/>
                  </a:lnTo>
                  <a:cubicBezTo>
                    <a:pt x="574131" y="114196"/>
                    <a:pt x="976552" y="516617"/>
                    <a:pt x="1081102" y="1027542"/>
                  </a:cubicBezTo>
                  <a:lnTo>
                    <a:pt x="1090749" y="1090749"/>
                  </a:lnTo>
                  <a:lnTo>
                    <a:pt x="570395" y="1090749"/>
                  </a:lnTo>
                  <a:lnTo>
                    <a:pt x="560971" y="1054097"/>
                  </a:lnTo>
                  <a:cubicBezTo>
                    <a:pt x="483326" y="804459"/>
                    <a:pt x="286290" y="607423"/>
                    <a:pt x="36651" y="529777"/>
                  </a:cubicBezTo>
                  <a:lnTo>
                    <a:pt x="0" y="520353"/>
                  </a:lnTo>
                  <a:lnTo>
                    <a:pt x="0" y="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21" name="MH_Other_7"/>
            <p:cNvSpPr/>
            <p:nvPr/>
          </p:nvSpPr>
          <p:spPr>
            <a:xfrm>
              <a:off x="4734326" y="3994264"/>
              <a:ext cx="1162607" cy="871929"/>
            </a:xfrm>
            <a:custGeom>
              <a:avLst/>
              <a:gdLst>
                <a:gd name="connsiteX0" fmla="*/ 0 w 1090749"/>
                <a:gd name="connsiteY0" fmla="*/ 0 h 1090749"/>
                <a:gd name="connsiteX1" fmla="*/ 520353 w 1090749"/>
                <a:gd name="connsiteY1" fmla="*/ 0 h 1090749"/>
                <a:gd name="connsiteX2" fmla="*/ 529777 w 1090749"/>
                <a:gd name="connsiteY2" fmla="*/ 36651 h 1090749"/>
                <a:gd name="connsiteX3" fmla="*/ 1054097 w 1090749"/>
                <a:gd name="connsiteY3" fmla="*/ 560971 h 1090749"/>
                <a:gd name="connsiteX4" fmla="*/ 1090749 w 1090749"/>
                <a:gd name="connsiteY4" fmla="*/ 570395 h 1090749"/>
                <a:gd name="connsiteX5" fmla="*/ 1090749 w 1090749"/>
                <a:gd name="connsiteY5" fmla="*/ 1090749 h 1090749"/>
                <a:gd name="connsiteX6" fmla="*/ 1027542 w 1090749"/>
                <a:gd name="connsiteY6" fmla="*/ 1081102 h 1090749"/>
                <a:gd name="connsiteX7" fmla="*/ 9646 w 1090749"/>
                <a:gd name="connsiteY7" fmla="*/ 63206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520353" y="0"/>
                  </a:lnTo>
                  <a:lnTo>
                    <a:pt x="529777" y="36651"/>
                  </a:lnTo>
                  <a:cubicBezTo>
                    <a:pt x="607423" y="286290"/>
                    <a:pt x="804459" y="483326"/>
                    <a:pt x="1054097" y="560971"/>
                  </a:cubicBezTo>
                  <a:lnTo>
                    <a:pt x="1090749" y="570395"/>
                  </a:lnTo>
                  <a:lnTo>
                    <a:pt x="1090749" y="1090749"/>
                  </a:lnTo>
                  <a:lnTo>
                    <a:pt x="1027542" y="1081102"/>
                  </a:lnTo>
                  <a:cubicBezTo>
                    <a:pt x="516617" y="976552"/>
                    <a:pt x="114196" y="574131"/>
                    <a:pt x="9646" y="63206"/>
                  </a:cubicBezTo>
                  <a:lnTo>
                    <a:pt x="0" y="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22" name="MH_Other_8"/>
            <p:cNvSpPr/>
            <p:nvPr/>
          </p:nvSpPr>
          <p:spPr>
            <a:xfrm>
              <a:off x="6324182" y="3994263"/>
              <a:ext cx="1162605" cy="871928"/>
            </a:xfrm>
            <a:custGeom>
              <a:avLst/>
              <a:gdLst>
                <a:gd name="connsiteX0" fmla="*/ 570395 w 1090748"/>
                <a:gd name="connsiteY0" fmla="*/ 0 h 1090748"/>
                <a:gd name="connsiteX1" fmla="*/ 1090748 w 1090748"/>
                <a:gd name="connsiteY1" fmla="*/ 0 h 1090748"/>
                <a:gd name="connsiteX2" fmla="*/ 1081102 w 1090748"/>
                <a:gd name="connsiteY2" fmla="*/ 63206 h 1090748"/>
                <a:gd name="connsiteX3" fmla="*/ 63206 w 1090748"/>
                <a:gd name="connsiteY3" fmla="*/ 1081102 h 1090748"/>
                <a:gd name="connsiteX4" fmla="*/ 0 w 1090748"/>
                <a:gd name="connsiteY4" fmla="*/ 1090748 h 1090748"/>
                <a:gd name="connsiteX5" fmla="*/ 0 w 1090748"/>
                <a:gd name="connsiteY5" fmla="*/ 570395 h 1090748"/>
                <a:gd name="connsiteX6" fmla="*/ 36651 w 1090748"/>
                <a:gd name="connsiteY6" fmla="*/ 560971 h 1090748"/>
                <a:gd name="connsiteX7" fmla="*/ 560971 w 1090748"/>
                <a:gd name="connsiteY7" fmla="*/ 36651 h 1090748"/>
                <a:gd name="connsiteX8" fmla="*/ 570395 w 1090748"/>
                <a:gd name="connsiteY8" fmla="*/ 0 h 109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8" h="1090748">
                  <a:moveTo>
                    <a:pt x="570395" y="0"/>
                  </a:moveTo>
                  <a:lnTo>
                    <a:pt x="1090748" y="0"/>
                  </a:lnTo>
                  <a:lnTo>
                    <a:pt x="1081102" y="63206"/>
                  </a:lnTo>
                  <a:cubicBezTo>
                    <a:pt x="976552" y="574131"/>
                    <a:pt x="574131" y="976552"/>
                    <a:pt x="63206" y="1081102"/>
                  </a:cubicBezTo>
                  <a:lnTo>
                    <a:pt x="0" y="1090748"/>
                  </a:lnTo>
                  <a:lnTo>
                    <a:pt x="0" y="570395"/>
                  </a:lnTo>
                  <a:lnTo>
                    <a:pt x="36651" y="560971"/>
                  </a:lnTo>
                  <a:cubicBezTo>
                    <a:pt x="286290" y="483326"/>
                    <a:pt x="483326" y="286290"/>
                    <a:pt x="560971" y="36651"/>
                  </a:cubicBezTo>
                  <a:lnTo>
                    <a:pt x="570395" y="0"/>
                  </a:lnTo>
                  <a:close/>
                </a:path>
              </a:pathLst>
            </a:custGeom>
            <a:solidFill>
              <a:srgbClr val="0070C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23" name="MH_SubTitle_3"/>
            <p:cNvSpPr txBox="1">
              <a:spLocks noChangeArrowheads="1"/>
            </p:cNvSpPr>
            <p:nvPr/>
          </p:nvSpPr>
          <p:spPr bwMode="auto">
            <a:xfrm>
              <a:off x="8500631" y="4156346"/>
              <a:ext cx="2671929" cy="64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87755">
                <a:lnSpc>
                  <a:spcPct val="120000"/>
                </a:lnSpc>
                <a:defRPr/>
              </a:pPr>
              <a:r>
                <a:rPr lang="en-US" altLang="zh-CN" sz="2000" b="1" dirty="0">
                  <a:solidFill>
                    <a:srgbClr val="595959"/>
                  </a:solidFill>
                  <a:latin typeface="微软雅黑" panose="020B0503020204020204" pitchFamily="34" charset="-122"/>
                  <a:ea typeface="微软雅黑" panose="020B0503020204020204" pitchFamily="34" charset="-122"/>
                  <a:sym typeface="+mn-ea"/>
                </a:rPr>
                <a:t>3. </a:t>
              </a:r>
              <a:r>
                <a:rPr lang="zh-CN" altLang="en-US" sz="2000" b="1" dirty="0">
                  <a:solidFill>
                    <a:srgbClr val="595959"/>
                  </a:solidFill>
                  <a:latin typeface="微软雅黑" panose="020B0503020204020204" pitchFamily="34" charset="-122"/>
                  <a:ea typeface="微软雅黑" panose="020B0503020204020204" pitchFamily="34" charset="-122"/>
                  <a:sym typeface="+mn-ea"/>
                </a:rPr>
                <a:t>面向对象模型</a:t>
              </a:r>
              <a:endParaRPr lang="zh-CN" altLang="en-US" sz="2000" b="1" noProof="0" dirty="0">
                <a:ln>
                  <a:noFill/>
                </a:ln>
                <a:solidFill>
                  <a:srgbClr val="595959"/>
                </a:solidFill>
                <a:effectLst/>
                <a:uLnTx/>
                <a:uFillTx/>
                <a:latin typeface="微软雅黑" panose="020B0503020204020204" pitchFamily="34" charset="-122"/>
                <a:ea typeface="微软雅黑" panose="020B0503020204020204" pitchFamily="34" charset="-122"/>
                <a:sym typeface="+mn-ea"/>
              </a:endParaRPr>
            </a:p>
          </p:txBody>
        </p:sp>
        <p:sp>
          <p:nvSpPr>
            <p:cNvPr id="24" name="MH_Text_3"/>
            <p:cNvSpPr txBox="1"/>
            <p:nvPr/>
          </p:nvSpPr>
          <p:spPr>
            <a:xfrm>
              <a:off x="8500631" y="4900160"/>
              <a:ext cx="2883231" cy="1006708"/>
            </a:xfrm>
            <a:prstGeom prst="rect">
              <a:avLst/>
            </a:prstGeom>
            <a:noFill/>
          </p:spPr>
          <p:txBody>
            <a:bodyPr lIns="0" tIns="0" rIns="0" bIns="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ts val="1800"/>
                </a:lnSpc>
                <a:defRPr/>
              </a:pPr>
              <a:r>
                <a:rPr lang="zh-CN" altLang="en-US" sz="1600" dirty="0">
                  <a:solidFill>
                    <a:srgbClr val="595959"/>
                  </a:solidFill>
                  <a:latin typeface="微软雅黑" panose="020B0503020204020204" pitchFamily="34" charset="-122"/>
                  <a:ea typeface="微软雅黑" panose="020B0503020204020204" pitchFamily="34" charset="-122"/>
                  <a:sym typeface="+mn-ea"/>
                </a:rPr>
                <a:t>用</a:t>
              </a:r>
              <a:r>
                <a:rPr lang="zh-CN" altLang="en-US" sz="1600" dirty="0">
                  <a:solidFill>
                    <a:srgbClr val="1369B3"/>
                  </a:solidFill>
                  <a:latin typeface="微软雅黑" panose="020B0503020204020204" pitchFamily="34" charset="-122"/>
                  <a:ea typeface="微软雅黑" panose="020B0503020204020204" pitchFamily="34" charset="-122"/>
                  <a:sym typeface="+mn-ea"/>
                </a:rPr>
                <a:t>面向对象</a:t>
              </a:r>
              <a:r>
                <a:rPr lang="zh-CN" altLang="en-US" sz="1600" dirty="0">
                  <a:solidFill>
                    <a:srgbClr val="595959"/>
                  </a:solidFill>
                  <a:latin typeface="微软雅黑" panose="020B0503020204020204" pitchFamily="34" charset="-122"/>
                  <a:ea typeface="微软雅黑" panose="020B0503020204020204" pitchFamily="34" charset="-122"/>
                  <a:sym typeface="+mn-ea"/>
                </a:rPr>
                <a:t>的思维方式与方法来描述客观实体，它继承了关系数据库系统已有的优势，并且支持面向对象建模，支持对象存取与持久化，支持代码级面向对象数据操作。</a:t>
              </a:r>
            </a:p>
          </p:txBody>
        </p:sp>
        <p:sp>
          <p:nvSpPr>
            <p:cNvPr id="25" name="MH_SubTitle_2"/>
            <p:cNvSpPr txBox="1">
              <a:spLocks noChangeArrowheads="1"/>
            </p:cNvSpPr>
            <p:nvPr/>
          </p:nvSpPr>
          <p:spPr bwMode="auto">
            <a:xfrm flipH="1">
              <a:off x="1054375" y="4156346"/>
              <a:ext cx="2671929" cy="64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087755">
                <a:lnSpc>
                  <a:spcPct val="120000"/>
                </a:lnSpc>
                <a:defRPr/>
              </a:pPr>
              <a:r>
                <a:rPr lang="en-US" altLang="zh-CN" sz="2000" b="1" dirty="0">
                  <a:solidFill>
                    <a:srgbClr val="595959"/>
                  </a:solidFill>
                  <a:latin typeface="微软雅黑" panose="020B0503020204020204" pitchFamily="34" charset="-122"/>
                  <a:ea typeface="微软雅黑" panose="020B0503020204020204" pitchFamily="34" charset="-122"/>
                  <a:sym typeface="+mn-ea"/>
                </a:rPr>
                <a:t>4. </a:t>
              </a:r>
              <a:r>
                <a:rPr lang="zh-CN" altLang="en-US" sz="2000" b="1" dirty="0">
                  <a:solidFill>
                    <a:srgbClr val="595959"/>
                  </a:solidFill>
                  <a:latin typeface="微软雅黑" panose="020B0503020204020204" pitchFamily="34" charset="-122"/>
                  <a:ea typeface="微软雅黑" panose="020B0503020204020204" pitchFamily="34" charset="-122"/>
                  <a:sym typeface="+mn-ea"/>
                </a:rPr>
                <a:t>关系模型</a:t>
              </a:r>
              <a:endParaRPr lang="zh-CN" altLang="en-US" sz="2000" b="1" noProof="0" dirty="0">
                <a:ln>
                  <a:noFill/>
                </a:ln>
                <a:solidFill>
                  <a:srgbClr val="595959"/>
                </a:solidFill>
                <a:effectLst/>
                <a:uLnTx/>
                <a:uFillTx/>
                <a:latin typeface="微软雅黑" panose="020B0503020204020204" pitchFamily="34" charset="-122"/>
                <a:ea typeface="微软雅黑" panose="020B0503020204020204" pitchFamily="34" charset="-122"/>
                <a:sym typeface="+mn-ea"/>
              </a:endParaRPr>
            </a:p>
          </p:txBody>
        </p:sp>
        <p:sp>
          <p:nvSpPr>
            <p:cNvPr id="26" name="MH_Text_2"/>
            <p:cNvSpPr txBox="1"/>
            <p:nvPr/>
          </p:nvSpPr>
          <p:spPr>
            <a:xfrm flipH="1">
              <a:off x="627123" y="4900160"/>
              <a:ext cx="3093357" cy="1006708"/>
            </a:xfrm>
            <a:prstGeom prst="rect">
              <a:avLst/>
            </a:prstGeom>
            <a:noFill/>
          </p:spPr>
          <p:txBody>
            <a:bodyPr lIns="0" tIns="0" rIns="0" bIns="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ts val="1800"/>
                </a:lnSpc>
                <a:spcBef>
                  <a:spcPts val="0"/>
                </a:spcBef>
                <a:spcAft>
                  <a:spcPts val="0"/>
                </a:spcAft>
                <a:buClrTx/>
                <a:buSzTx/>
                <a:buFontTx/>
                <a:defRPr/>
              </a:pPr>
              <a:r>
                <a:rPr lang="zh-CN" altLang="en-US" sz="1600" dirty="0">
                  <a:solidFill>
                    <a:srgbClr val="595959"/>
                  </a:solidFill>
                  <a:latin typeface="微软雅黑" panose="020B0503020204020204" pitchFamily="34" charset="-122"/>
                  <a:ea typeface="微软雅黑" panose="020B0503020204020204" pitchFamily="34" charset="-122"/>
                  <a:sym typeface="+mn-ea"/>
                </a:rPr>
                <a:t>以</a:t>
              </a:r>
              <a:r>
                <a:rPr lang="zh-CN" altLang="en-US" sz="1600" dirty="0">
                  <a:solidFill>
                    <a:srgbClr val="1369B3"/>
                  </a:solidFill>
                  <a:latin typeface="微软雅黑" panose="020B0503020204020204" pitchFamily="34" charset="-122"/>
                  <a:ea typeface="微软雅黑" panose="020B0503020204020204" pitchFamily="34" charset="-122"/>
                  <a:sym typeface="+mn-ea"/>
                </a:rPr>
                <a:t>数据表</a:t>
              </a:r>
              <a:r>
                <a:rPr lang="zh-CN" altLang="en-US" sz="1600" dirty="0">
                  <a:solidFill>
                    <a:srgbClr val="595959"/>
                  </a:solidFill>
                  <a:latin typeface="微软雅黑" panose="020B0503020204020204" pitchFamily="34" charset="-122"/>
                  <a:ea typeface="微软雅黑" panose="020B0503020204020204" pitchFamily="34" charset="-122"/>
                  <a:sym typeface="+mn-ea"/>
                </a:rPr>
                <a:t>的形式组织数据，实体之间的联系通过数据表的</a:t>
              </a:r>
              <a:r>
                <a:rPr lang="zh-CN" altLang="en-US" sz="1600" dirty="0">
                  <a:solidFill>
                    <a:srgbClr val="1369B3"/>
                  </a:solidFill>
                  <a:latin typeface="微软雅黑" panose="020B0503020204020204" pitchFamily="34" charset="-122"/>
                  <a:ea typeface="微软雅黑" panose="020B0503020204020204" pitchFamily="34" charset="-122"/>
                  <a:sym typeface="+mn-ea"/>
                </a:rPr>
                <a:t>公共属性</a:t>
              </a:r>
              <a:r>
                <a:rPr lang="zh-CN" altLang="en-US" sz="1600" dirty="0">
                  <a:solidFill>
                    <a:srgbClr val="595959"/>
                  </a:solidFill>
                  <a:latin typeface="微软雅黑" panose="020B0503020204020204" pitchFamily="34" charset="-122"/>
                  <a:ea typeface="微软雅黑" panose="020B0503020204020204" pitchFamily="34" charset="-122"/>
                  <a:sym typeface="+mn-ea"/>
                </a:rPr>
                <a:t>表示，结构</a:t>
              </a:r>
              <a:r>
                <a:rPr lang="zh-CN" altLang="en-US" sz="1600" dirty="0">
                  <a:solidFill>
                    <a:srgbClr val="1369B3"/>
                  </a:solidFill>
                  <a:latin typeface="微软雅黑" panose="020B0503020204020204" pitchFamily="34" charset="-122"/>
                  <a:ea typeface="微软雅黑" panose="020B0503020204020204" pitchFamily="34" charset="-122"/>
                  <a:sym typeface="+mn-ea"/>
                </a:rPr>
                <a:t>简单明了</a:t>
              </a:r>
              <a:r>
                <a:rPr lang="zh-CN" altLang="en-US" sz="1600" dirty="0">
                  <a:solidFill>
                    <a:srgbClr val="595959"/>
                  </a:solidFill>
                  <a:latin typeface="微软雅黑" panose="020B0503020204020204" pitchFamily="34" charset="-122"/>
                  <a:ea typeface="微软雅黑" panose="020B0503020204020204" pitchFamily="34" charset="-122"/>
                  <a:sym typeface="+mn-ea"/>
                </a:rPr>
                <a:t>，并且有逻辑计算、数学计算等数学理论做基础。 </a:t>
              </a:r>
            </a:p>
          </p:txBody>
        </p:sp>
      </p:grpSp>
      <p:sp>
        <p:nvSpPr>
          <p:cNvPr id="28" name="MH_SubTitle_1"/>
          <p:cNvSpPr txBox="1">
            <a:spLocks noChangeArrowheads="1"/>
          </p:cNvSpPr>
          <p:nvPr/>
        </p:nvSpPr>
        <p:spPr bwMode="auto">
          <a:xfrm flipH="1">
            <a:off x="5436703" y="2797885"/>
            <a:ext cx="1544629" cy="38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087755">
              <a:lnSpc>
                <a:spcPct val="120000"/>
              </a:lnSpc>
              <a:defRPr/>
            </a:pPr>
            <a:r>
              <a:rPr lang="zh-CN" altLang="en-US" sz="2000" b="1" dirty="0">
                <a:solidFill>
                  <a:srgbClr val="595959"/>
                </a:solidFill>
                <a:latin typeface="微软雅黑" panose="020B0503020204020204" pitchFamily="34" charset="-122"/>
                <a:ea typeface="微软雅黑" panose="020B0503020204020204" pitchFamily="34" charset="-122"/>
                <a:sym typeface="+mn-ea"/>
              </a:rPr>
              <a:t>逻辑数据模型</a:t>
            </a:r>
            <a:endParaRPr lang="zh-CN" altLang="en-US" sz="2000" b="1" noProof="0" dirty="0">
              <a:ln>
                <a:noFill/>
              </a:ln>
              <a:solidFill>
                <a:srgbClr val="595959"/>
              </a:solidFill>
              <a:effectLst/>
              <a:uLnTx/>
              <a:uFillTx/>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896172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l">
              <a:buClrTx/>
              <a:buSzTx/>
              <a:buFontTx/>
            </a:pPr>
            <a:r>
              <a:rPr lang="zh-CN" altLang="en-US" sz="4800" b="1" dirty="0">
                <a:solidFill>
                  <a:srgbClr val="595959"/>
                </a:solidFill>
                <a:latin typeface="微软雅黑" panose="020B0503020204020204" pitchFamily="34" charset="-122"/>
                <a:ea typeface="微软雅黑" panose="020B0503020204020204" pitchFamily="34" charset="-122"/>
                <a:cs typeface="+mn-ea"/>
                <a:sym typeface="+mn-lt"/>
              </a:rPr>
              <a:t>关系数据库</a:t>
            </a: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1.3</a:t>
            </a:r>
          </a:p>
        </p:txBody>
      </p:sp>
    </p:spTree>
    <p:extLst>
      <p:ext uri="{BB962C8B-B14F-4D97-AF65-F5344CB8AC3E}">
        <p14:creationId xmlns:p14="http://schemas.microsoft.com/office/powerpoint/2010/main" val="1689689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45" name="组合 44"/>
          <p:cNvGrpSpPr/>
          <p:nvPr/>
        </p:nvGrpSpPr>
        <p:grpSpPr>
          <a:xfrm>
            <a:off x="3119265" y="2731893"/>
            <a:ext cx="1192190" cy="613062"/>
            <a:chOff x="2215144" y="982844"/>
            <a:chExt cx="1244730" cy="842780"/>
          </a:xfrm>
        </p:grpSpPr>
        <p:sp>
          <p:nvSpPr>
            <p:cNvPr id="46" name="平行四边形 45"/>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7"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8" name="组合 47"/>
          <p:cNvGrpSpPr/>
          <p:nvPr/>
        </p:nvGrpSpPr>
        <p:grpSpPr>
          <a:xfrm>
            <a:off x="3119265" y="3747492"/>
            <a:ext cx="1192190" cy="618406"/>
            <a:chOff x="2215144" y="2026500"/>
            <a:chExt cx="1244730" cy="850129"/>
          </a:xfrm>
        </p:grpSpPr>
        <p:sp>
          <p:nvSpPr>
            <p:cNvPr id="49" name="平行四边形 48"/>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0" name="文本框 10"/>
            <p:cNvSpPr txBox="1"/>
            <p:nvPr/>
          </p:nvSpPr>
          <p:spPr>
            <a:xfrm>
              <a:off x="2393075" y="2026500"/>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1" name="组合 50"/>
          <p:cNvGrpSpPr/>
          <p:nvPr/>
        </p:nvGrpSpPr>
        <p:grpSpPr>
          <a:xfrm>
            <a:off x="3119265" y="4759485"/>
            <a:ext cx="1192190" cy="614525"/>
            <a:chOff x="2215144" y="3084852"/>
            <a:chExt cx="1244730" cy="844793"/>
          </a:xfrm>
        </p:grpSpPr>
        <p:sp>
          <p:nvSpPr>
            <p:cNvPr id="52" name="平行四边形 51"/>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3" name="文本框 11"/>
            <p:cNvSpPr txBox="1"/>
            <p:nvPr/>
          </p:nvSpPr>
          <p:spPr>
            <a:xfrm>
              <a:off x="2393075" y="3125750"/>
              <a:ext cx="1066799" cy="80389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60" name="组合 59"/>
          <p:cNvGrpSpPr/>
          <p:nvPr/>
        </p:nvGrpSpPr>
        <p:grpSpPr>
          <a:xfrm>
            <a:off x="4024817" y="2709714"/>
            <a:ext cx="5142331" cy="613062"/>
            <a:chOff x="4315150" y="953426"/>
            <a:chExt cx="3857250" cy="540057"/>
          </a:xfrm>
        </p:grpSpPr>
        <p:sp>
          <p:nvSpPr>
            <p:cNvPr id="61" name="矩形 60"/>
            <p:cNvSpPr/>
            <p:nvPr/>
          </p:nvSpPr>
          <p:spPr>
            <a:xfrm>
              <a:off x="4841196" y="1036090"/>
              <a:ext cx="2827147" cy="344580"/>
            </a:xfrm>
            <a:prstGeom prst="rect">
              <a:avLst/>
            </a:prstGeom>
            <a:ln w="15875">
              <a:noFill/>
            </a:ln>
          </p:spPr>
          <p:txBody>
            <a:bodyPr wrap="square" lIns="68580" tIns="34290" rIns="68580" bIns="34290">
              <a:spAutoFit/>
            </a:bodyPr>
            <a:lstStyle/>
            <a:p>
              <a:pPr algn="l">
                <a:buClrTx/>
                <a:buSzTx/>
                <a:buFontTx/>
              </a:pP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初识数据库</a:t>
              </a: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3" name="组合 62"/>
          <p:cNvGrpSpPr/>
          <p:nvPr/>
        </p:nvGrpSpPr>
        <p:grpSpPr>
          <a:xfrm>
            <a:off x="4024817" y="3730666"/>
            <a:ext cx="5142331" cy="613062"/>
            <a:chOff x="4315150" y="1647579"/>
            <a:chExt cx="3857250" cy="540057"/>
          </a:xfrm>
        </p:grpSpPr>
        <p:sp>
          <p:nvSpPr>
            <p:cNvPr id="64" name="矩形 63"/>
            <p:cNvSpPr/>
            <p:nvPr/>
          </p:nvSpPr>
          <p:spPr>
            <a:xfrm>
              <a:off x="4841196" y="1730243"/>
              <a:ext cx="2827147" cy="332129"/>
            </a:xfrm>
            <a:prstGeom prst="rect">
              <a:avLst/>
            </a:prstGeom>
            <a:ln w="15875">
              <a:noFill/>
            </a:ln>
          </p:spPr>
          <p:txBody>
            <a:bodyPr wrap="square" lIns="68580" tIns="34290" rIns="68580" bIns="34290">
              <a:spAutoFit/>
            </a:bodyPr>
            <a:lstStyle/>
            <a:p>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数据模型</a:t>
              </a: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6" name="组合 65"/>
          <p:cNvGrpSpPr/>
          <p:nvPr/>
        </p:nvGrpSpPr>
        <p:grpSpPr>
          <a:xfrm>
            <a:off x="4024817" y="4737832"/>
            <a:ext cx="5142331" cy="613062"/>
            <a:chOff x="4315150" y="2341731"/>
            <a:chExt cx="3857250" cy="540057"/>
          </a:xfrm>
        </p:grpSpPr>
        <p:sp>
          <p:nvSpPr>
            <p:cNvPr id="67" name="矩形 66"/>
            <p:cNvSpPr/>
            <p:nvPr/>
          </p:nvSpPr>
          <p:spPr>
            <a:xfrm>
              <a:off x="4841197" y="2424395"/>
              <a:ext cx="2827146" cy="331154"/>
            </a:xfrm>
            <a:prstGeom prst="rect">
              <a:avLst/>
            </a:prstGeom>
            <a:ln w="15875">
              <a:noFill/>
            </a:ln>
          </p:spPr>
          <p:txBody>
            <a:bodyPr wrap="square" lIns="68580" tIns="34290" rIns="68580" bIns="34290">
              <a:spAutoFit/>
            </a:bodyPr>
            <a:lstStyle/>
            <a:p>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关系数据库</a:t>
              </a:r>
              <a:endParaRPr lang="en-US" altLang="zh-CN" sz="20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741719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576722"/>
            <a:ext cx="498348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关系模型的数据结构</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，能够说出关系模型的</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常用术语</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595959"/>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关系模型的数据结构</a:t>
            </a:r>
          </a:p>
        </p:txBody>
      </p:sp>
    </p:spTree>
    <p:extLst>
      <p:ext uri="{BB962C8B-B14F-4D97-AF65-F5344CB8AC3E}">
        <p14:creationId xmlns:p14="http://schemas.microsoft.com/office/powerpoint/2010/main" val="4235583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E2F0E98-C81F-42BA-9750-6530743AE9B5}"/>
              </a:ext>
            </a:extLst>
          </p:cNvPr>
          <p:cNvPicPr>
            <a:picLocks noChangeAspect="1"/>
          </p:cNvPicPr>
          <p:nvPr/>
        </p:nvPicPr>
        <p:blipFill>
          <a:blip r:embed="rId2"/>
          <a:stretch>
            <a:fillRect/>
          </a:stretch>
        </p:blipFill>
        <p:spPr>
          <a:xfrm>
            <a:off x="1011196" y="1629594"/>
            <a:ext cx="3715858" cy="4006159"/>
          </a:xfrm>
          <a:prstGeom prst="rect">
            <a:avLst/>
          </a:prstGeom>
        </p:spPr>
      </p:pic>
      <p:sp>
        <p:nvSpPr>
          <p:cNvPr id="13" name="对话气泡: 圆角矩形 1"/>
          <p:cNvSpPr/>
          <p:nvPr/>
        </p:nvSpPr>
        <p:spPr>
          <a:xfrm rot="5400000">
            <a:off x="6759254" y="677516"/>
            <a:ext cx="2376265" cy="4856488"/>
          </a:xfrm>
          <a:prstGeom prst="wedgeRoundRect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823150" y="2239630"/>
            <a:ext cx="4248472" cy="1689052"/>
          </a:xfrm>
          <a:prstGeom prst="rect">
            <a:avLst/>
          </a:prstGeom>
          <a:noFill/>
        </p:spPr>
        <p:txBody>
          <a:bodyPr wrap="square" rtlCol="0">
            <a:spAutoFit/>
          </a:bodyPr>
          <a:lstStyle/>
          <a:p>
            <a:pPr>
              <a:lnSpc>
                <a:spcPct val="150000"/>
              </a:lnSpc>
            </a:pP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MySQL Workbench</a:t>
            </a: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绘制</a:t>
            </a:r>
            <a:r>
              <a:rPr lang="en-US" altLang="zh-CN"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EE-R</a:t>
            </a:r>
            <a:r>
              <a:rPr lang="zh-CN" altLang="en-US"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图</a:t>
            </a: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，描述</a:t>
            </a:r>
            <a:r>
              <a:rPr lang="zh-CN" altLang="en-US"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部门表</a:t>
            </a: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err="1">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dept</a:t>
            </a: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kern="100" dirty="0">
                <a:solidFill>
                  <a:srgbClr val="1369B2"/>
                </a:solidFill>
                <a:latin typeface="微软雅黑" panose="020B0503020204020204" pitchFamily="34" charset="-122"/>
                <a:ea typeface="微软雅黑" panose="020B0503020204020204" pitchFamily="34" charset="-122"/>
                <a:cs typeface="Times New Roman" panose="02020603050405020304" pitchFamily="18" charset="0"/>
              </a:rPr>
              <a:t>员工表</a:t>
            </a: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err="1">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emp</a:t>
            </a:r>
            <a:r>
              <a:rPr lang="zh-CN" altLang="en-US"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）之间的联系。</a:t>
            </a:r>
            <a:endParaRPr lang="zh-CN" altLang="en-US"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关系模型的数据结构</a:t>
            </a:r>
          </a:p>
        </p:txBody>
      </p:sp>
    </p:spTree>
    <p:extLst>
      <p:ext uri="{BB962C8B-B14F-4D97-AF65-F5344CB8AC3E}">
        <p14:creationId xmlns:p14="http://schemas.microsoft.com/office/powerpoint/2010/main" val="562654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1702B41-E3B8-401F-B9DD-1D4D7F8C2488}"/>
              </a:ext>
            </a:extLst>
          </p:cNvPr>
          <p:cNvSpPr txBox="1"/>
          <p:nvPr/>
        </p:nvSpPr>
        <p:spPr>
          <a:xfrm>
            <a:off x="982638" y="1125538"/>
            <a:ext cx="10729192" cy="499624"/>
          </a:xfrm>
          <a:prstGeom prst="rect">
            <a:avLst/>
          </a:prstGeom>
          <a:noFill/>
        </p:spPr>
        <p:txBody>
          <a:bodyPr wrap="square">
            <a:spAutoFit/>
          </a:bodyPr>
          <a:lstStyle/>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rPr>
              <a:t>学生信息二维表：</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p:txBody>
      </p:sp>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关系模型的数据结构</a:t>
            </a:r>
          </a:p>
        </p:txBody>
      </p:sp>
      <p:graphicFrame>
        <p:nvGraphicFramePr>
          <p:cNvPr id="3" name="对象 2"/>
          <p:cNvGraphicFramePr>
            <a:graphicFrameLocks noChangeAspect="1"/>
          </p:cNvGraphicFramePr>
          <p:nvPr>
            <p:extLst>
              <p:ext uri="{D42A27DB-BD31-4B8C-83A1-F6EECF244321}">
                <p14:modId xmlns:p14="http://schemas.microsoft.com/office/powerpoint/2010/main" val="1108896157"/>
              </p:ext>
            </p:extLst>
          </p:nvPr>
        </p:nvGraphicFramePr>
        <p:xfrm>
          <a:off x="2710830" y="1845618"/>
          <a:ext cx="7258406" cy="3024336"/>
        </p:xfrm>
        <a:graphic>
          <a:graphicData uri="http://schemas.openxmlformats.org/presentationml/2006/ole">
            <mc:AlternateContent xmlns:mc="http://schemas.openxmlformats.org/markup-compatibility/2006">
              <mc:Choice xmlns:v="urn:schemas-microsoft-com:vml" Requires="v">
                <p:oleObj spid="_x0000_s6223" name="Visio" r:id="rId3" imgW="5134252" imgH="2134107" progId="Visio.DrawingConvertable.15">
                  <p:embed/>
                </p:oleObj>
              </mc:Choice>
              <mc:Fallback>
                <p:oleObj name="Visio" r:id="rId3" imgW="5134252" imgH="2134107" progId="Visio.DrawingConvertable.15">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830" y="1845618"/>
                        <a:ext cx="7258406" cy="3024336"/>
                      </a:xfrm>
                      <a:prstGeom prst="rect">
                        <a:avLst/>
                      </a:prstGeom>
                      <a:noFill/>
                    </p:spPr>
                  </p:pic>
                </p:oleObj>
              </mc:Fallback>
            </mc:AlternateContent>
          </a:graphicData>
        </a:graphic>
      </p:graphicFrame>
    </p:spTree>
    <p:extLst>
      <p:ext uri="{BB962C8B-B14F-4D97-AF65-F5344CB8AC3E}">
        <p14:creationId xmlns:p14="http://schemas.microsoft.com/office/powerpoint/2010/main" val="4091071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1702B41-E3B8-401F-B9DD-1D4D7F8C2488}"/>
              </a:ext>
            </a:extLst>
          </p:cNvPr>
          <p:cNvSpPr txBox="1"/>
          <p:nvPr/>
        </p:nvSpPr>
        <p:spPr>
          <a:xfrm>
            <a:off x="982638" y="1125538"/>
            <a:ext cx="10729192" cy="553998"/>
          </a:xfrm>
          <a:prstGeom prst="rect">
            <a:avLst/>
          </a:prstGeom>
          <a:noFill/>
        </p:spPr>
        <p:txBody>
          <a:bodyPr wrap="square">
            <a:spAutoFit/>
          </a:bodyPr>
          <a:lstStyle/>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rPr>
              <a:t>关系模型</a:t>
            </a:r>
            <a:r>
              <a:rPr lang="zh-CN" altLang="en-US" sz="2000" dirty="0">
                <a:solidFill>
                  <a:srgbClr val="595959"/>
                </a:solidFill>
                <a:latin typeface="微软雅黑" panose="020B0503020204020204" pitchFamily="34" charset="-122"/>
                <a:ea typeface="微软雅黑" panose="020B0503020204020204" pitchFamily="34" charset="-122"/>
                <a:cs typeface="+mn-ea"/>
              </a:rPr>
              <a:t>中的一些</a:t>
            </a:r>
            <a:r>
              <a:rPr lang="zh-CN" altLang="en-US" sz="2000" dirty="0">
                <a:solidFill>
                  <a:srgbClr val="1369B3"/>
                </a:solidFill>
                <a:latin typeface="微软雅黑" panose="020B0503020204020204" pitchFamily="34" charset="-122"/>
                <a:ea typeface="微软雅黑" panose="020B0503020204020204" pitchFamily="34" charset="-122"/>
                <a:cs typeface="+mn-ea"/>
              </a:rPr>
              <a:t>基本术语：</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p:txBody>
      </p:sp>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关系模型的数据结构</a:t>
            </a:r>
          </a:p>
        </p:txBody>
      </p:sp>
      <p:grpSp>
        <p:nvGrpSpPr>
          <p:cNvPr id="5" name="组合 4"/>
          <p:cNvGrpSpPr/>
          <p:nvPr/>
        </p:nvGrpSpPr>
        <p:grpSpPr>
          <a:xfrm>
            <a:off x="4334197" y="2152327"/>
            <a:ext cx="3633306" cy="3489263"/>
            <a:chOff x="4279345" y="1987898"/>
            <a:chExt cx="3633306" cy="3489263"/>
          </a:xfrm>
        </p:grpSpPr>
        <p:sp>
          <p:nvSpPr>
            <p:cNvPr id="26" name="Freeform 6"/>
            <p:cNvSpPr/>
            <p:nvPr/>
          </p:nvSpPr>
          <p:spPr bwMode="auto">
            <a:xfrm>
              <a:off x="6730633" y="3053229"/>
              <a:ext cx="1182018" cy="1364059"/>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kern="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3</a:t>
              </a:r>
              <a:endParaRPr lang="zh-CN" altLang="en-US" sz="2800" kern="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7" name="Freeform 7"/>
            <p:cNvSpPr/>
            <p:nvPr/>
          </p:nvSpPr>
          <p:spPr bwMode="auto">
            <a:xfrm>
              <a:off x="4279345" y="3053229"/>
              <a:ext cx="1180655" cy="1364059"/>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kern="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6</a:t>
              </a:r>
              <a:endParaRPr lang="zh-CN" altLang="en-US" sz="2800" kern="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8" name="Freeform 8"/>
            <p:cNvSpPr/>
            <p:nvPr/>
          </p:nvSpPr>
          <p:spPr bwMode="auto">
            <a:xfrm>
              <a:off x="4891486" y="1987898"/>
              <a:ext cx="1180655" cy="1365423"/>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kern="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1</a:t>
              </a:r>
              <a:endParaRPr lang="zh-CN" altLang="en-US" sz="2800" kern="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9" name="Freeform 9"/>
            <p:cNvSpPr/>
            <p:nvPr/>
          </p:nvSpPr>
          <p:spPr bwMode="auto">
            <a:xfrm>
              <a:off x="6119857" y="1987898"/>
              <a:ext cx="1180655" cy="1365423"/>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kern="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2</a:t>
              </a:r>
              <a:endParaRPr lang="zh-CN" altLang="en-US" kern="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30" name="Freeform 10"/>
            <p:cNvSpPr/>
            <p:nvPr/>
          </p:nvSpPr>
          <p:spPr bwMode="auto">
            <a:xfrm>
              <a:off x="4891486" y="4111738"/>
              <a:ext cx="1180655" cy="1365423"/>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kern="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5</a:t>
              </a:r>
              <a:endParaRPr lang="zh-CN" altLang="en-US" sz="2800" kern="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31" name="Freeform 11"/>
            <p:cNvSpPr/>
            <p:nvPr/>
          </p:nvSpPr>
          <p:spPr bwMode="auto">
            <a:xfrm>
              <a:off x="6119857" y="4111738"/>
              <a:ext cx="1180655" cy="1365423"/>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kern="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4</a:t>
              </a:r>
              <a:endParaRPr lang="zh-CN" altLang="en-US" sz="2800" kern="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grpSp>
      <p:grpSp>
        <p:nvGrpSpPr>
          <p:cNvPr id="7" name="组合 6"/>
          <p:cNvGrpSpPr/>
          <p:nvPr/>
        </p:nvGrpSpPr>
        <p:grpSpPr>
          <a:xfrm>
            <a:off x="7784177" y="1904142"/>
            <a:ext cx="4071669" cy="1421928"/>
            <a:chOff x="7729325" y="1739713"/>
            <a:chExt cx="3569633" cy="1421928"/>
          </a:xfrm>
        </p:grpSpPr>
        <p:sp>
          <p:nvSpPr>
            <p:cNvPr id="24" name="TextBox 76"/>
            <p:cNvSpPr txBox="1"/>
            <p:nvPr/>
          </p:nvSpPr>
          <p:spPr>
            <a:xfrm>
              <a:off x="7729326" y="1739713"/>
              <a:ext cx="158884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pitchFamily="34" charset="0"/>
                </a:rPr>
                <a:t>字段</a:t>
              </a:r>
            </a:p>
          </p:txBody>
        </p:sp>
        <p:sp>
          <p:nvSpPr>
            <p:cNvPr id="25" name="文本框 41"/>
            <p:cNvSpPr txBox="1"/>
            <p:nvPr/>
          </p:nvSpPr>
          <p:spPr>
            <a:xfrm>
              <a:off x="7729325" y="2109045"/>
              <a:ext cx="3569633"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二维表中的</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列</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称为</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字段</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，一列</a:t>
              </a:r>
              <a:r>
                <a:rPr lang="zh-CN" altLang="en-US" sz="1600" dirty="0" smtClean="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即一</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个字段，每个字段都</a:t>
              </a:r>
              <a:r>
                <a:rPr lang="zh-CN" altLang="en-US" sz="1600" dirty="0" smtClean="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有字段名</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。字段也可以称为属性。例如学生信息二维</a:t>
              </a:r>
              <a:r>
                <a:rPr lang="zh-CN" altLang="en-US" sz="1600" dirty="0" smtClean="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表有</a:t>
              </a:r>
              <a:r>
                <a:rPr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4</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列，对应</a:t>
              </a:r>
              <a:r>
                <a:rPr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4</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个属性。</a:t>
              </a:r>
            </a:p>
          </p:txBody>
        </p:sp>
      </p:grpSp>
      <p:grpSp>
        <p:nvGrpSpPr>
          <p:cNvPr id="8" name="组合 7"/>
          <p:cNvGrpSpPr/>
          <p:nvPr/>
        </p:nvGrpSpPr>
        <p:grpSpPr>
          <a:xfrm>
            <a:off x="7784177" y="4959673"/>
            <a:ext cx="2967703" cy="1101840"/>
            <a:chOff x="7729325" y="4795244"/>
            <a:chExt cx="2967703" cy="1101840"/>
          </a:xfrm>
        </p:grpSpPr>
        <p:sp>
          <p:nvSpPr>
            <p:cNvPr id="22" name="TextBox 76"/>
            <p:cNvSpPr txBox="1"/>
            <p:nvPr/>
          </p:nvSpPr>
          <p:spPr>
            <a:xfrm>
              <a:off x="7729326" y="4795244"/>
              <a:ext cx="145821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pitchFamily="34" charset="0"/>
                </a:rPr>
                <a:t>域</a:t>
              </a:r>
            </a:p>
          </p:txBody>
        </p:sp>
        <p:sp>
          <p:nvSpPr>
            <p:cNvPr id="23" name="文本框 44"/>
            <p:cNvSpPr txBox="1"/>
            <p:nvPr/>
          </p:nvSpPr>
          <p:spPr>
            <a:xfrm>
              <a:off x="7729325" y="5164576"/>
              <a:ext cx="2967703"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域是指字段的</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取值范围</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。例如，性别字段的域为男、女。</a:t>
              </a:r>
            </a:p>
          </p:txBody>
        </p:sp>
      </p:grpSp>
      <p:grpSp>
        <p:nvGrpSpPr>
          <p:cNvPr id="10" name="组合 9"/>
          <p:cNvGrpSpPr/>
          <p:nvPr/>
        </p:nvGrpSpPr>
        <p:grpSpPr>
          <a:xfrm>
            <a:off x="8255446" y="3391160"/>
            <a:ext cx="3672407" cy="1421928"/>
            <a:chOff x="8200594" y="3226731"/>
            <a:chExt cx="3672407" cy="1421928"/>
          </a:xfrm>
        </p:grpSpPr>
        <p:sp>
          <p:nvSpPr>
            <p:cNvPr id="20" name="TextBox 76"/>
            <p:cNvSpPr txBox="1"/>
            <p:nvPr/>
          </p:nvSpPr>
          <p:spPr>
            <a:xfrm>
              <a:off x="8458531" y="3226731"/>
              <a:ext cx="162889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pitchFamily="34" charset="0"/>
                </a:rPr>
                <a:t>记录</a:t>
              </a:r>
            </a:p>
          </p:txBody>
        </p:sp>
        <p:sp>
          <p:nvSpPr>
            <p:cNvPr id="21" name="文本框 47"/>
            <p:cNvSpPr txBox="1"/>
            <p:nvPr/>
          </p:nvSpPr>
          <p:spPr>
            <a:xfrm>
              <a:off x="8200594" y="3596063"/>
              <a:ext cx="3672407"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二维表中的</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每一行数据</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称为一条记录。记录也称为元组。例如学生信息二维表中有</a:t>
              </a:r>
              <a:r>
                <a:rPr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3</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行数据，对应</a:t>
              </a:r>
              <a:r>
                <a:rPr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3</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条记录。</a:t>
              </a:r>
            </a:p>
          </p:txBody>
        </p:sp>
      </p:grpSp>
      <p:grpSp>
        <p:nvGrpSpPr>
          <p:cNvPr id="11" name="组合 10"/>
          <p:cNvGrpSpPr/>
          <p:nvPr/>
        </p:nvGrpSpPr>
        <p:grpSpPr>
          <a:xfrm>
            <a:off x="1198662" y="1904142"/>
            <a:ext cx="3296270" cy="1421928"/>
            <a:chOff x="1113552" y="1739713"/>
            <a:chExt cx="3296270" cy="1421928"/>
          </a:xfrm>
        </p:grpSpPr>
        <p:sp>
          <p:nvSpPr>
            <p:cNvPr id="18" name="TextBox 76"/>
            <p:cNvSpPr txBox="1"/>
            <p:nvPr/>
          </p:nvSpPr>
          <p:spPr>
            <a:xfrm>
              <a:off x="2832043" y="1739713"/>
              <a:ext cx="157777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pitchFamily="34" charset="0"/>
                </a:rPr>
                <a:t>关系</a:t>
              </a:r>
            </a:p>
          </p:txBody>
        </p:sp>
        <p:sp>
          <p:nvSpPr>
            <p:cNvPr id="19" name="文本框 50"/>
            <p:cNvSpPr txBox="1"/>
            <p:nvPr/>
          </p:nvSpPr>
          <p:spPr>
            <a:xfrm>
              <a:off x="1113552" y="2109045"/>
              <a:ext cx="3296270"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关系是基于</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集合</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的概念，反映元素之间的联系和性质。一个关系对应一张二维表，例如学生信息二维表。</a:t>
              </a:r>
            </a:p>
          </p:txBody>
        </p:sp>
      </p:grpSp>
      <p:grpSp>
        <p:nvGrpSpPr>
          <p:cNvPr id="12" name="组合 11"/>
          <p:cNvGrpSpPr/>
          <p:nvPr/>
        </p:nvGrpSpPr>
        <p:grpSpPr>
          <a:xfrm>
            <a:off x="406574" y="4959673"/>
            <a:ext cx="4058101" cy="1101840"/>
            <a:chOff x="449032" y="4795244"/>
            <a:chExt cx="3960790" cy="1101840"/>
          </a:xfrm>
        </p:grpSpPr>
        <p:sp>
          <p:nvSpPr>
            <p:cNvPr id="16" name="TextBox 76"/>
            <p:cNvSpPr txBox="1"/>
            <p:nvPr/>
          </p:nvSpPr>
          <p:spPr>
            <a:xfrm>
              <a:off x="3022325" y="4795244"/>
              <a:ext cx="138749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pitchFamily="34" charset="0"/>
                </a:rPr>
                <a:t>关系模式</a:t>
              </a:r>
            </a:p>
          </p:txBody>
        </p:sp>
        <p:sp>
          <p:nvSpPr>
            <p:cNvPr id="17" name="文本框 53"/>
            <p:cNvSpPr txBox="1"/>
            <p:nvPr/>
          </p:nvSpPr>
          <p:spPr>
            <a:xfrm>
              <a:off x="449032" y="5164576"/>
              <a:ext cx="3960790"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关系模式是对关系的描述，一般表示为“</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关系名（字段</a:t>
              </a:r>
              <a:r>
                <a:rPr lang="en-US" altLang="zh-CN"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1</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，字段</a:t>
              </a:r>
              <a:r>
                <a:rPr lang="en-US" altLang="zh-CN"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2</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a:t>
              </a:r>
              <a:r>
                <a:rPr lang="en-US" altLang="zh-CN"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，字段</a:t>
              </a:r>
              <a:r>
                <a:rPr lang="en-US" altLang="zh-CN"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n</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a:t>
              </a:r>
            </a:p>
          </p:txBody>
        </p:sp>
      </p:grpSp>
      <p:grpSp>
        <p:nvGrpSpPr>
          <p:cNvPr id="13" name="组合 12"/>
          <p:cNvGrpSpPr/>
          <p:nvPr/>
        </p:nvGrpSpPr>
        <p:grpSpPr>
          <a:xfrm>
            <a:off x="445854" y="3391160"/>
            <a:ext cx="3705136" cy="1101840"/>
            <a:chOff x="689620" y="3226731"/>
            <a:chExt cx="2985911" cy="1101840"/>
          </a:xfrm>
        </p:grpSpPr>
        <p:sp>
          <p:nvSpPr>
            <p:cNvPr id="14" name="TextBox 76"/>
            <p:cNvSpPr txBox="1"/>
            <p:nvPr/>
          </p:nvSpPr>
          <p:spPr>
            <a:xfrm>
              <a:off x="2235200" y="3226731"/>
              <a:ext cx="144033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pitchFamily="34" charset="0"/>
                </a:rPr>
                <a:t>键</a:t>
              </a:r>
            </a:p>
          </p:txBody>
        </p:sp>
        <p:sp>
          <p:nvSpPr>
            <p:cNvPr id="15" name="文本框 56"/>
            <p:cNvSpPr txBox="1"/>
            <p:nvPr/>
          </p:nvSpPr>
          <p:spPr>
            <a:xfrm>
              <a:off x="689620" y="3596063"/>
              <a:ext cx="2985911"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键又称为</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关键字</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或</a:t>
              </a:r>
              <a:r>
                <a:rPr lang="zh-CN" altLang="en-US" sz="1600" dirty="0">
                  <a:solidFill>
                    <a:srgbClr val="1369B3"/>
                  </a:solidFill>
                  <a:latin typeface="Microsoft YaHei" panose="020B0503020204020204" pitchFamily="34" charset="-122"/>
                  <a:ea typeface="Microsoft YaHei" panose="020B0503020204020204" pitchFamily="34" charset="-122"/>
                  <a:sym typeface="Arial" panose="020B0604020202020204" pitchFamily="34" charset="0"/>
                </a:rPr>
                <a:t>码</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。在二维表中，若要</a:t>
              </a:r>
              <a:r>
                <a:rPr lang="zh-CN" altLang="en-US" sz="1600" dirty="0" smtClean="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为记录</a:t>
              </a: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设置唯一标识，需要用到</a:t>
              </a:r>
              <a:r>
                <a:rPr lang="zh-CN" altLang="en-US" sz="1600" dirty="0" smtClean="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rPr>
                <a:t>键。</a:t>
              </a:r>
              <a:endPar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833906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1702B41-E3B8-401F-B9DD-1D4D7F8C2488}"/>
              </a:ext>
            </a:extLst>
          </p:cNvPr>
          <p:cNvSpPr txBox="1"/>
          <p:nvPr/>
        </p:nvSpPr>
        <p:spPr>
          <a:xfrm>
            <a:off x="982638" y="1125538"/>
            <a:ext cx="10729192" cy="1938992"/>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例如：学生表和班级表，学生的</a:t>
            </a:r>
            <a:r>
              <a:rPr lang="zh-CN" altLang="en-US" sz="2000" dirty="0">
                <a:solidFill>
                  <a:srgbClr val="1369B3"/>
                </a:solidFill>
                <a:latin typeface="微软雅黑" panose="020B0503020204020204" pitchFamily="34" charset="-122"/>
                <a:ea typeface="微软雅黑" panose="020B0503020204020204" pitchFamily="34" charset="-122"/>
                <a:cs typeface="+mn-ea"/>
              </a:rPr>
              <a:t>学号</a:t>
            </a:r>
            <a:r>
              <a:rPr lang="zh-CN" altLang="en-US" sz="2000" dirty="0">
                <a:solidFill>
                  <a:srgbClr val="595959"/>
                </a:solidFill>
                <a:latin typeface="微软雅黑" panose="020B0503020204020204" pitchFamily="34" charset="-122"/>
                <a:ea typeface="微软雅黑" panose="020B0503020204020204" pitchFamily="34" charset="-122"/>
                <a:cs typeface="+mn-ea"/>
              </a:rPr>
              <a:t>具有唯一性，学号作为学生实体的键，班级的</a:t>
            </a:r>
            <a:r>
              <a:rPr lang="zh-CN" altLang="en-US" sz="2000" dirty="0">
                <a:solidFill>
                  <a:srgbClr val="1369B3"/>
                </a:solidFill>
                <a:latin typeface="微软雅黑" panose="020B0503020204020204" pitchFamily="34" charset="-122"/>
                <a:ea typeface="微软雅黑" panose="020B0503020204020204" pitchFamily="34" charset="-122"/>
                <a:cs typeface="+mn-ea"/>
              </a:rPr>
              <a:t>班级号</a:t>
            </a:r>
            <a:r>
              <a:rPr lang="zh-CN" altLang="en-US" sz="2000" dirty="0">
                <a:solidFill>
                  <a:srgbClr val="595959"/>
                </a:solidFill>
                <a:latin typeface="微软雅黑" panose="020B0503020204020204" pitchFamily="34" charset="-122"/>
                <a:ea typeface="微软雅黑" panose="020B0503020204020204" pitchFamily="34" charset="-122"/>
                <a:cs typeface="+mn-ea"/>
              </a:rPr>
              <a:t>作为班级实体的键。</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如果学生表中拥有班级号的信息，就通过</a:t>
            </a:r>
            <a:r>
              <a:rPr lang="zh-CN" altLang="en-US" sz="2000" dirty="0">
                <a:solidFill>
                  <a:srgbClr val="1369B3"/>
                </a:solidFill>
                <a:latin typeface="微软雅黑" panose="020B0503020204020204" pitchFamily="34" charset="-122"/>
                <a:ea typeface="微软雅黑" panose="020B0503020204020204" pitchFamily="34" charset="-122"/>
                <a:cs typeface="+mn-ea"/>
              </a:rPr>
              <a:t>班级号</a:t>
            </a:r>
            <a:r>
              <a:rPr lang="zh-CN" altLang="en-US" sz="2000" dirty="0">
                <a:solidFill>
                  <a:srgbClr val="595959"/>
                </a:solidFill>
                <a:latin typeface="微软雅黑" panose="020B0503020204020204" pitchFamily="34" charset="-122"/>
                <a:ea typeface="微软雅黑" panose="020B0503020204020204" pitchFamily="34" charset="-122"/>
                <a:cs typeface="+mn-ea"/>
              </a:rPr>
              <a:t>这个键为学生表和班级表建立联系。</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rPr>
              <a:t>学生表</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3"/>
                </a:solidFill>
                <a:latin typeface="微软雅黑" panose="020B0503020204020204" pitchFamily="34" charset="-122"/>
                <a:ea typeface="微软雅黑" panose="020B0503020204020204" pitchFamily="34" charset="-122"/>
                <a:cs typeface="+mn-ea"/>
              </a:rPr>
              <a:t>班级表</a:t>
            </a:r>
            <a:r>
              <a:rPr lang="zh-CN" altLang="en-US" sz="2000" dirty="0">
                <a:solidFill>
                  <a:srgbClr val="595959"/>
                </a:solidFill>
                <a:latin typeface="微软雅黑" panose="020B0503020204020204" pitchFamily="34" charset="-122"/>
                <a:ea typeface="微软雅黑" panose="020B0503020204020204" pitchFamily="34" charset="-122"/>
                <a:cs typeface="+mn-ea"/>
              </a:rPr>
              <a:t>示例图：</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关系模型的数据结构</a:t>
            </a:r>
          </a:p>
        </p:txBody>
      </p:sp>
      <p:pic>
        <p:nvPicPr>
          <p:cNvPr id="13314" name="Picture 2" descr="无标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798" y="3213770"/>
            <a:ext cx="7627945"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0875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1702B41-E3B8-401F-B9DD-1D4D7F8C2488}"/>
              </a:ext>
            </a:extLst>
          </p:cNvPr>
          <p:cNvSpPr txBox="1"/>
          <p:nvPr/>
        </p:nvSpPr>
        <p:spPr>
          <a:xfrm>
            <a:off x="982638" y="1125538"/>
            <a:ext cx="10729192" cy="1938992"/>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当两个实体的联系为</a:t>
            </a:r>
            <a:r>
              <a:rPr lang="zh-CN" altLang="en-US" sz="2000" dirty="0">
                <a:solidFill>
                  <a:srgbClr val="1369B3"/>
                </a:solidFill>
                <a:latin typeface="微软雅黑" panose="020B0503020204020204" pitchFamily="34" charset="-122"/>
                <a:ea typeface="微软雅黑" panose="020B0503020204020204" pitchFamily="34" charset="-122"/>
                <a:cs typeface="+mn-ea"/>
              </a:rPr>
              <a:t>多对多</a:t>
            </a:r>
            <a:r>
              <a:rPr lang="zh-CN" altLang="en-US" sz="2000" dirty="0">
                <a:solidFill>
                  <a:srgbClr val="595959"/>
                </a:solidFill>
                <a:latin typeface="微软雅黑" panose="020B0503020204020204" pitchFamily="34" charset="-122"/>
                <a:ea typeface="微软雅黑" panose="020B0503020204020204" pitchFamily="34" charset="-122"/>
                <a:cs typeface="+mn-ea"/>
              </a:rPr>
              <a:t>时，对应的数据表一般</a:t>
            </a:r>
            <a:r>
              <a:rPr lang="zh-CN" altLang="en-US" sz="2000" dirty="0">
                <a:solidFill>
                  <a:srgbClr val="1369B3"/>
                </a:solidFill>
                <a:latin typeface="微软雅黑" panose="020B0503020204020204" pitchFamily="34" charset="-122"/>
                <a:ea typeface="微软雅黑" panose="020B0503020204020204" pitchFamily="34" charset="-122"/>
                <a:cs typeface="+mn-ea"/>
              </a:rPr>
              <a:t>不通过键直接建立联系</a:t>
            </a:r>
            <a:r>
              <a:rPr lang="zh-CN" altLang="en-US" sz="2000" dirty="0">
                <a:solidFill>
                  <a:srgbClr val="595959"/>
                </a:solidFill>
                <a:latin typeface="微软雅黑" panose="020B0503020204020204" pitchFamily="34" charset="-122"/>
                <a:ea typeface="微软雅黑" panose="020B0503020204020204" pitchFamily="34" charset="-122"/>
                <a:cs typeface="+mn-ea"/>
              </a:rPr>
              <a:t>，而是通过</a:t>
            </a:r>
            <a:r>
              <a:rPr lang="zh-CN" altLang="en-US" sz="2000" dirty="0">
                <a:solidFill>
                  <a:srgbClr val="1369B3"/>
                </a:solidFill>
                <a:latin typeface="微软雅黑" panose="020B0503020204020204" pitchFamily="34" charset="-122"/>
                <a:ea typeface="微软雅黑" panose="020B0503020204020204" pitchFamily="34" charset="-122"/>
                <a:cs typeface="+mn-ea"/>
              </a:rPr>
              <a:t>一张中间表</a:t>
            </a:r>
            <a:r>
              <a:rPr lang="zh-CN" altLang="en-US" sz="2000" dirty="0">
                <a:solidFill>
                  <a:srgbClr val="595959"/>
                </a:solidFill>
                <a:latin typeface="微软雅黑" panose="020B0503020204020204" pitchFamily="34" charset="-122"/>
                <a:ea typeface="微软雅黑" panose="020B0503020204020204" pitchFamily="34" charset="-122"/>
                <a:cs typeface="+mn-ea"/>
              </a:rPr>
              <a:t>间接建立联系。</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例如，学生与课程的多对多联系，可以通过</a:t>
            </a:r>
            <a:r>
              <a:rPr lang="zh-CN" altLang="en-US" sz="2000" dirty="0">
                <a:solidFill>
                  <a:srgbClr val="1369B3"/>
                </a:solidFill>
                <a:latin typeface="微软雅黑" panose="020B0503020204020204" pitchFamily="34" charset="-122"/>
                <a:ea typeface="微软雅黑" panose="020B0503020204020204" pitchFamily="34" charset="-122"/>
                <a:cs typeface="+mn-ea"/>
              </a:rPr>
              <a:t>学生选课表</a:t>
            </a:r>
            <a:r>
              <a:rPr lang="zh-CN" altLang="en-US" sz="2000" dirty="0">
                <a:solidFill>
                  <a:srgbClr val="595959"/>
                </a:solidFill>
                <a:latin typeface="微软雅黑" panose="020B0503020204020204" pitchFamily="34" charset="-122"/>
                <a:ea typeface="微软雅黑" panose="020B0503020204020204" pitchFamily="34" charset="-122"/>
                <a:cs typeface="+mn-ea"/>
              </a:rPr>
              <a:t>建立联系。</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rPr>
              <a:t>学生表</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3"/>
                </a:solidFill>
                <a:latin typeface="微软雅黑" panose="020B0503020204020204" pitchFamily="34" charset="-122"/>
                <a:ea typeface="微软雅黑" panose="020B0503020204020204" pitchFamily="34" charset="-122"/>
                <a:cs typeface="+mn-ea"/>
              </a:rPr>
              <a:t>课程表</a:t>
            </a:r>
            <a:r>
              <a:rPr lang="zh-CN" altLang="en-US" sz="2000" dirty="0">
                <a:solidFill>
                  <a:srgbClr val="595959"/>
                </a:solidFill>
                <a:latin typeface="微软雅黑" panose="020B0503020204020204" pitchFamily="34" charset="-122"/>
                <a:ea typeface="微软雅黑" panose="020B0503020204020204" pitchFamily="34" charset="-122"/>
                <a:cs typeface="+mn-ea"/>
              </a:rPr>
              <a:t>示例图：</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关系模型的数据结构</a:t>
            </a:r>
          </a:p>
        </p:txBody>
      </p:sp>
      <p:pic>
        <p:nvPicPr>
          <p:cNvPr id="1433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822" y="3071218"/>
            <a:ext cx="6768752" cy="2793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552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576722"/>
            <a:ext cx="498348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关系模型的完整性约束</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约束的完整性有哪些</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595959"/>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关系模型的完整性约束</a:t>
            </a:r>
          </a:p>
        </p:txBody>
      </p:sp>
    </p:spTree>
    <p:extLst>
      <p:ext uri="{BB962C8B-B14F-4D97-AF65-F5344CB8AC3E}">
        <p14:creationId xmlns:p14="http://schemas.microsoft.com/office/powerpoint/2010/main" val="1277607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1054645" y="1345994"/>
            <a:ext cx="10297145" cy="499624"/>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为了保证数据库中数据的</a:t>
            </a:r>
            <a:r>
              <a:rPr lang="zh-CN" altLang="en-US" sz="2000" dirty="0">
                <a:solidFill>
                  <a:srgbClr val="1369B3"/>
                </a:solidFill>
                <a:latin typeface="微软雅黑" panose="020B0503020204020204" pitchFamily="34" charset="-122"/>
                <a:ea typeface="微软雅黑" panose="020B0503020204020204" pitchFamily="34" charset="-122"/>
                <a:cs typeface="+mn-ea"/>
              </a:rPr>
              <a:t>正确性</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3"/>
                </a:solidFill>
                <a:latin typeface="微软雅黑" panose="020B0503020204020204" pitchFamily="34" charset="-122"/>
                <a:ea typeface="微软雅黑" panose="020B0503020204020204" pitchFamily="34" charset="-122"/>
                <a:cs typeface="+mn-ea"/>
              </a:rPr>
              <a:t>有效性</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3"/>
                </a:solidFill>
                <a:latin typeface="微软雅黑" panose="020B0503020204020204" pitchFamily="34" charset="-122"/>
                <a:ea typeface="微软雅黑" panose="020B0503020204020204" pitchFamily="34" charset="-122"/>
                <a:cs typeface="+mn-ea"/>
              </a:rPr>
              <a:t>相容性</a:t>
            </a:r>
            <a:r>
              <a:rPr lang="zh-CN" altLang="en-US" sz="2000" dirty="0">
                <a:solidFill>
                  <a:srgbClr val="595959"/>
                </a:solidFill>
                <a:latin typeface="微软雅黑" panose="020B0503020204020204" pitchFamily="34" charset="-122"/>
                <a:ea typeface="微软雅黑" panose="020B0503020204020204" pitchFamily="34" charset="-122"/>
                <a:cs typeface="+mn-ea"/>
              </a:rPr>
              <a:t>，需要对关系模型进行完整性约束。</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3"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关系模型的完整性约束</a:t>
            </a:r>
          </a:p>
        </p:txBody>
      </p:sp>
      <p:sp>
        <p:nvSpPr>
          <p:cNvPr id="24" name="矩形: 剪去单角 444"/>
          <p:cNvSpPr/>
          <p:nvPr/>
        </p:nvSpPr>
        <p:spPr bwMode="auto">
          <a:xfrm>
            <a:off x="4604198" y="2195512"/>
            <a:ext cx="2982018" cy="2818458"/>
          </a:xfrm>
          <a:prstGeom prst="snip1Rect">
            <a:avLst>
              <a:gd name="adj" fmla="val 29383"/>
            </a:avLst>
          </a:prstGeom>
          <a:solidFill>
            <a:srgbClr val="F6F6F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a:latin typeface="Microsoft YaHei" panose="020B0503020204020204" pitchFamily="34" charset="-122"/>
              <a:ea typeface="Microsoft YaHei" panose="020B0503020204020204" pitchFamily="34" charset="-122"/>
              <a:sym typeface="Arial" panose="020B0604020202020204"/>
            </a:endParaRPr>
          </a:p>
        </p:txBody>
      </p:sp>
      <p:sp>
        <p:nvSpPr>
          <p:cNvPr id="25" name="矩形 24"/>
          <p:cNvSpPr>
            <a:spLocks noChangeArrowheads="1"/>
          </p:cNvSpPr>
          <p:nvPr/>
        </p:nvSpPr>
        <p:spPr bwMode="auto">
          <a:xfrm>
            <a:off x="4603777" y="4866842"/>
            <a:ext cx="2982439" cy="137850"/>
          </a:xfrm>
          <a:prstGeom prst="rect">
            <a:avLst/>
          </a:prstGeom>
          <a:solidFill>
            <a:srgbClr val="0070C0"/>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zh-CN">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6" name="任意多边形: 形状 445"/>
          <p:cNvSpPr/>
          <p:nvPr/>
        </p:nvSpPr>
        <p:spPr bwMode="auto">
          <a:xfrm>
            <a:off x="6833970" y="2195512"/>
            <a:ext cx="752457" cy="805713"/>
          </a:xfrm>
          <a:custGeom>
            <a:avLst/>
            <a:gdLst>
              <a:gd name="T0" fmla="*/ 719975 w 608"/>
              <a:gd name="T1" fmla="*/ 0 h 608"/>
              <a:gd name="T2" fmla="*/ 0 w 608"/>
              <a:gd name="T3" fmla="*/ 0 h 608"/>
              <a:gd name="T4" fmla="*/ 719975 w 608"/>
              <a:gd name="T5" fmla="*/ 719975 h 608"/>
              <a:gd name="T6" fmla="*/ 719975 w 608"/>
              <a:gd name="T7" fmla="*/ 0 h 608"/>
              <a:gd name="T8" fmla="*/ 0 60000 65536"/>
              <a:gd name="T9" fmla="*/ 0 60000 65536"/>
              <a:gd name="T10" fmla="*/ 0 60000 65536"/>
              <a:gd name="T11" fmla="*/ 0 60000 65536"/>
              <a:gd name="T12" fmla="*/ 0 w 608"/>
              <a:gd name="T13" fmla="*/ 0 h 608"/>
              <a:gd name="T14" fmla="*/ 608 w 608"/>
              <a:gd name="T15" fmla="*/ 608 h 608"/>
            </a:gdLst>
            <a:ahLst/>
            <a:cxnLst>
              <a:cxn ang="T8">
                <a:pos x="T0" y="T1"/>
              </a:cxn>
              <a:cxn ang="T9">
                <a:pos x="T2" y="T3"/>
              </a:cxn>
              <a:cxn ang="T10">
                <a:pos x="T4" y="T5"/>
              </a:cxn>
              <a:cxn ang="T11">
                <a:pos x="T6" y="T7"/>
              </a:cxn>
            </a:cxnLst>
            <a:rect l="T12" t="T13" r="T14" b="T15"/>
            <a:pathLst>
              <a:path w="608" h="608">
                <a:moveTo>
                  <a:pt x="608" y="0"/>
                </a:moveTo>
                <a:lnTo>
                  <a:pt x="0" y="0"/>
                </a:lnTo>
                <a:lnTo>
                  <a:pt x="608" y="608"/>
                </a:lnTo>
                <a:lnTo>
                  <a:pt x="608" y="0"/>
                </a:lnTo>
                <a:close/>
              </a:path>
            </a:pathLst>
          </a:custGeom>
          <a:solidFill>
            <a:srgbClr val="0070C0"/>
          </a:solidFill>
          <a:ln>
            <a:noFill/>
          </a:ln>
        </p:spPr>
        <p:txBody>
          <a:bodyPr lIns="121920" tIns="60960" rIns="121920" bIns="609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b="1">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2</a:t>
            </a:r>
          </a:p>
        </p:txBody>
      </p:sp>
      <p:sp>
        <p:nvSpPr>
          <p:cNvPr id="34" name="矩形: 剪去单角 437"/>
          <p:cNvSpPr/>
          <p:nvPr/>
        </p:nvSpPr>
        <p:spPr bwMode="auto">
          <a:xfrm>
            <a:off x="1142181" y="2195512"/>
            <a:ext cx="2982018" cy="2818458"/>
          </a:xfrm>
          <a:prstGeom prst="snip1Rect">
            <a:avLst>
              <a:gd name="adj" fmla="val 29383"/>
            </a:avLst>
          </a:prstGeom>
          <a:solidFill>
            <a:srgbClr val="F6F6F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a:latin typeface="Microsoft YaHei" panose="020B0503020204020204" pitchFamily="34" charset="-122"/>
              <a:ea typeface="Microsoft YaHei" panose="020B0503020204020204" pitchFamily="34" charset="-122"/>
              <a:sym typeface="Arial" panose="020B0604020202020204"/>
            </a:endParaRPr>
          </a:p>
        </p:txBody>
      </p:sp>
      <p:sp>
        <p:nvSpPr>
          <p:cNvPr id="35" name="矩形 34"/>
          <p:cNvSpPr>
            <a:spLocks noChangeArrowheads="1"/>
          </p:cNvSpPr>
          <p:nvPr/>
        </p:nvSpPr>
        <p:spPr bwMode="auto">
          <a:xfrm>
            <a:off x="1141758" y="4866842"/>
            <a:ext cx="2982439" cy="137850"/>
          </a:xfrm>
          <a:prstGeom prst="rect">
            <a:avLst/>
          </a:prstGeom>
          <a:solidFill>
            <a:srgbClr val="0070C0"/>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zh-CN">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36" name="任意多边形: 形状 438"/>
          <p:cNvSpPr/>
          <p:nvPr/>
        </p:nvSpPr>
        <p:spPr bwMode="auto">
          <a:xfrm>
            <a:off x="3372165" y="2195512"/>
            <a:ext cx="752457" cy="805713"/>
          </a:xfrm>
          <a:custGeom>
            <a:avLst/>
            <a:gdLst>
              <a:gd name="T0" fmla="*/ 631242 w 608"/>
              <a:gd name="T1" fmla="*/ 0 h 608"/>
              <a:gd name="T2" fmla="*/ 0 w 608"/>
              <a:gd name="T3" fmla="*/ 0 h 608"/>
              <a:gd name="T4" fmla="*/ 631242 w 608"/>
              <a:gd name="T5" fmla="*/ 631242 h 608"/>
              <a:gd name="T6" fmla="*/ 631242 w 608"/>
              <a:gd name="T7" fmla="*/ 0 h 608"/>
              <a:gd name="T8" fmla="*/ 0 60000 65536"/>
              <a:gd name="T9" fmla="*/ 0 60000 65536"/>
              <a:gd name="T10" fmla="*/ 0 60000 65536"/>
              <a:gd name="T11" fmla="*/ 0 60000 65536"/>
              <a:gd name="T12" fmla="*/ 0 w 608"/>
              <a:gd name="T13" fmla="*/ 0 h 608"/>
              <a:gd name="T14" fmla="*/ 608 w 608"/>
              <a:gd name="T15" fmla="*/ 608 h 608"/>
            </a:gdLst>
            <a:ahLst/>
            <a:cxnLst>
              <a:cxn ang="T8">
                <a:pos x="T0" y="T1"/>
              </a:cxn>
              <a:cxn ang="T9">
                <a:pos x="T2" y="T3"/>
              </a:cxn>
              <a:cxn ang="T10">
                <a:pos x="T4" y="T5"/>
              </a:cxn>
              <a:cxn ang="T11">
                <a:pos x="T6" y="T7"/>
              </a:cxn>
            </a:cxnLst>
            <a:rect l="T12" t="T13" r="T14" b="T15"/>
            <a:pathLst>
              <a:path w="608" h="608">
                <a:moveTo>
                  <a:pt x="608" y="0"/>
                </a:moveTo>
                <a:lnTo>
                  <a:pt x="0" y="0"/>
                </a:lnTo>
                <a:lnTo>
                  <a:pt x="608" y="608"/>
                </a:lnTo>
                <a:lnTo>
                  <a:pt x="608" y="0"/>
                </a:lnTo>
                <a:close/>
              </a:path>
            </a:pathLst>
          </a:custGeom>
          <a:solidFill>
            <a:srgbClr val="0070C0"/>
          </a:solidFill>
          <a:ln>
            <a:noFill/>
          </a:ln>
        </p:spPr>
        <p:txBody>
          <a:bodyPr lIns="121920" tIns="60960" rIns="121920" bIns="6096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ko-KR" sz="1600" b="1">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1</a:t>
            </a:r>
          </a:p>
        </p:txBody>
      </p:sp>
      <p:sp>
        <p:nvSpPr>
          <p:cNvPr id="37" name="矩形: 剪去单角 455"/>
          <p:cNvSpPr/>
          <p:nvPr/>
        </p:nvSpPr>
        <p:spPr bwMode="auto">
          <a:xfrm>
            <a:off x="8066214" y="2195512"/>
            <a:ext cx="2982018" cy="2818458"/>
          </a:xfrm>
          <a:prstGeom prst="snip1Rect">
            <a:avLst>
              <a:gd name="adj" fmla="val 29383"/>
            </a:avLst>
          </a:prstGeom>
          <a:solidFill>
            <a:srgbClr val="F6F6F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a:latin typeface="Microsoft YaHei" panose="020B0503020204020204" pitchFamily="34" charset="-122"/>
              <a:ea typeface="Microsoft YaHei" panose="020B0503020204020204" pitchFamily="34" charset="-122"/>
              <a:sym typeface="Arial" panose="020B0604020202020204"/>
            </a:endParaRPr>
          </a:p>
        </p:txBody>
      </p:sp>
      <p:sp>
        <p:nvSpPr>
          <p:cNvPr id="38" name="矩形 37"/>
          <p:cNvSpPr/>
          <p:nvPr/>
        </p:nvSpPr>
        <p:spPr bwMode="auto">
          <a:xfrm>
            <a:off x="8066214" y="4866842"/>
            <a:ext cx="2982018" cy="136811"/>
          </a:xfrm>
          <a:prstGeom prst="rect">
            <a:avLst/>
          </a:prstGeom>
          <a:solidFill>
            <a:srgbClr val="0070C0"/>
          </a:solidFill>
          <a:ln w="12700">
            <a:noFill/>
            <a:prstDash val="solid"/>
            <a:roun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a:latin typeface="Microsoft YaHei" panose="020B0503020204020204" pitchFamily="34" charset="-122"/>
              <a:ea typeface="Microsoft YaHei" panose="020B0503020204020204" pitchFamily="34" charset="-122"/>
              <a:sym typeface="Arial" panose="020B0604020202020204"/>
            </a:endParaRPr>
          </a:p>
        </p:txBody>
      </p:sp>
      <p:sp>
        <p:nvSpPr>
          <p:cNvPr id="39" name="任意多边形: 形状 456"/>
          <p:cNvSpPr/>
          <p:nvPr/>
        </p:nvSpPr>
        <p:spPr bwMode="auto">
          <a:xfrm>
            <a:off x="10296930" y="2195512"/>
            <a:ext cx="751302" cy="804634"/>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0070C0"/>
          </a:solidFill>
          <a:ln w="12700">
            <a:noFill/>
            <a:prstDash val="solid"/>
            <a:round/>
          </a:ln>
          <a:effectLst/>
        </p:spPr>
        <p:txBody>
          <a:bodyPr lIns="121920" tIns="60960" rIns="121920" bIns="6096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ko-KR" sz="1600" b="1" dirty="0">
                <a:solidFill>
                  <a:schemeClr val="bg1"/>
                </a:solidFill>
                <a:latin typeface="Microsoft YaHei" panose="020B0503020204020204" pitchFamily="34" charset="-122"/>
                <a:ea typeface="Microsoft YaHei" panose="020B0503020204020204" pitchFamily="34" charset="-122"/>
                <a:sym typeface="Arial" panose="020B0604020202020204"/>
              </a:rPr>
              <a:t>3</a:t>
            </a:r>
          </a:p>
        </p:txBody>
      </p:sp>
      <p:sp>
        <p:nvSpPr>
          <p:cNvPr id="40" name="矩形 39"/>
          <p:cNvSpPr/>
          <p:nvPr/>
        </p:nvSpPr>
        <p:spPr bwMode="auto">
          <a:xfrm>
            <a:off x="1358418" y="3064987"/>
            <a:ext cx="2643099" cy="1569660"/>
          </a:xfrm>
          <a:prstGeom prst="rect">
            <a:avLst/>
          </a:prstGeom>
        </p:spPr>
        <p:txBody>
          <a:bodyPr>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要求关系中的</a:t>
            </a:r>
            <a:r>
              <a:rPr lang="zh-CN" altLang="en-US" sz="1600" dirty="0">
                <a:solidFill>
                  <a:srgbClr val="1369B2"/>
                </a:solidFill>
                <a:latin typeface="Microsoft YaHei" panose="020B0503020204020204" pitchFamily="34" charset="-122"/>
                <a:ea typeface="Microsoft YaHei" panose="020B0503020204020204" pitchFamily="34" charset="-122"/>
                <a:sym typeface="Arial" panose="020B0604020202020204"/>
              </a:rPr>
              <a:t>主键不能重复</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，且不能取</a:t>
            </a:r>
            <a:r>
              <a:rPr lang="zh-CN" altLang="en-US" sz="1600" dirty="0">
                <a:solidFill>
                  <a:srgbClr val="1369B2"/>
                </a:solidFill>
                <a:latin typeface="Microsoft YaHei" panose="020B0503020204020204" pitchFamily="34" charset="-122"/>
                <a:ea typeface="Microsoft YaHei" panose="020B0503020204020204" pitchFamily="34" charset="-122"/>
                <a:sym typeface="Arial" panose="020B0604020202020204"/>
              </a:rPr>
              <a:t>空值</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。例如，同一个数据表中，不能存在两条完全相同无法区分的记录。</a:t>
            </a:r>
          </a:p>
        </p:txBody>
      </p:sp>
      <p:sp>
        <p:nvSpPr>
          <p:cNvPr id="41" name="矩形 40"/>
          <p:cNvSpPr/>
          <p:nvPr/>
        </p:nvSpPr>
        <p:spPr bwMode="auto">
          <a:xfrm>
            <a:off x="1358417" y="2565698"/>
            <a:ext cx="2192198" cy="458908"/>
          </a:xfrm>
          <a:prstGeom prst="rect">
            <a:avLst/>
          </a:prstGeom>
        </p:spPr>
        <p:txBody>
          <a:bodyPr>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实体完整性</a:t>
            </a:r>
          </a:p>
        </p:txBody>
      </p:sp>
      <p:sp>
        <p:nvSpPr>
          <p:cNvPr id="42" name="矩形 41"/>
          <p:cNvSpPr/>
          <p:nvPr/>
        </p:nvSpPr>
        <p:spPr bwMode="auto">
          <a:xfrm>
            <a:off x="4820224" y="3064987"/>
            <a:ext cx="2643099" cy="1569660"/>
          </a:xfrm>
          <a:prstGeom prst="rect">
            <a:avLst/>
          </a:prstGeom>
        </p:spPr>
        <p:txBody>
          <a:bodyPr>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定义外键和主键的引用规则，外键要么取</a:t>
            </a:r>
            <a:r>
              <a:rPr lang="zh-CN" altLang="en-US" sz="1600" dirty="0">
                <a:solidFill>
                  <a:srgbClr val="1369B2"/>
                </a:solidFill>
                <a:latin typeface="Microsoft YaHei" panose="020B0503020204020204" pitchFamily="34" charset="-122"/>
                <a:ea typeface="Microsoft YaHei" panose="020B0503020204020204" pitchFamily="34" charset="-122"/>
                <a:sym typeface="Arial" panose="020B0604020202020204"/>
              </a:rPr>
              <a:t>空值</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，要么取</a:t>
            </a:r>
            <a:r>
              <a:rPr lang="zh-CN" altLang="en-US" sz="1600" dirty="0">
                <a:solidFill>
                  <a:srgbClr val="1369B2"/>
                </a:solidFill>
                <a:latin typeface="Microsoft YaHei" panose="020B0503020204020204" pitchFamily="34" charset="-122"/>
                <a:ea typeface="Microsoft YaHei" panose="020B0503020204020204" pitchFamily="34" charset="-122"/>
                <a:sym typeface="Arial" panose="020B0604020202020204"/>
              </a:rPr>
              <a:t>参照关系</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中的</a:t>
            </a:r>
            <a:r>
              <a:rPr lang="zh-CN" altLang="en-US" sz="1600" dirty="0">
                <a:solidFill>
                  <a:srgbClr val="1369B2"/>
                </a:solidFill>
                <a:latin typeface="Microsoft YaHei" panose="020B0503020204020204" pitchFamily="34" charset="-122"/>
                <a:ea typeface="Microsoft YaHei" panose="020B0503020204020204" pitchFamily="34" charset="-122"/>
                <a:sym typeface="Arial" panose="020B0604020202020204"/>
              </a:rPr>
              <a:t>某个记录的主键值</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a:t>
            </a:r>
          </a:p>
        </p:txBody>
      </p:sp>
      <p:sp>
        <p:nvSpPr>
          <p:cNvPr id="43" name="矩形 42"/>
          <p:cNvSpPr/>
          <p:nvPr/>
        </p:nvSpPr>
        <p:spPr bwMode="auto">
          <a:xfrm>
            <a:off x="4820223" y="2565698"/>
            <a:ext cx="2192198" cy="458908"/>
          </a:xfrm>
          <a:prstGeom prst="rect">
            <a:avLst/>
          </a:prstGeom>
        </p:spPr>
        <p:txBody>
          <a:bodyPr>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参照完整性</a:t>
            </a:r>
          </a:p>
        </p:txBody>
      </p:sp>
      <p:sp>
        <p:nvSpPr>
          <p:cNvPr id="44" name="矩形 43"/>
          <p:cNvSpPr/>
          <p:nvPr/>
        </p:nvSpPr>
        <p:spPr bwMode="auto">
          <a:xfrm>
            <a:off x="8284858" y="3064987"/>
            <a:ext cx="2643099" cy="1569660"/>
          </a:xfrm>
          <a:prstGeom prst="rect">
            <a:avLst/>
          </a:prstGeom>
        </p:spPr>
        <p:txBody>
          <a:bodyPr>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用户针对</a:t>
            </a:r>
            <a:r>
              <a:rPr lang="zh-CN" altLang="en-US" sz="1600" dirty="0">
                <a:solidFill>
                  <a:srgbClr val="1369B2"/>
                </a:solidFill>
                <a:latin typeface="Microsoft YaHei" panose="020B0503020204020204" pitchFamily="34" charset="-122"/>
                <a:ea typeface="Microsoft YaHei" panose="020B0503020204020204" pitchFamily="34" charset="-122"/>
                <a:sym typeface="Arial" panose="020B0604020202020204"/>
              </a:rPr>
              <a:t>具体的应用环境</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定义的</a:t>
            </a:r>
            <a:r>
              <a:rPr lang="zh-CN" altLang="en-US" sz="1600" dirty="0">
                <a:solidFill>
                  <a:srgbClr val="1369B2"/>
                </a:solidFill>
                <a:latin typeface="Microsoft YaHei" panose="020B0503020204020204" pitchFamily="34" charset="-122"/>
                <a:ea typeface="Microsoft YaHei" panose="020B0503020204020204" pitchFamily="34" charset="-122"/>
                <a:sym typeface="Arial" panose="020B0604020202020204"/>
              </a:rPr>
              <a:t>完整性约束条件</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。例如，创建数据表时，定义用户名不允许重复的约束。</a:t>
            </a:r>
          </a:p>
        </p:txBody>
      </p:sp>
      <p:sp>
        <p:nvSpPr>
          <p:cNvPr id="45" name="矩形 44"/>
          <p:cNvSpPr/>
          <p:nvPr/>
        </p:nvSpPr>
        <p:spPr bwMode="auto">
          <a:xfrm>
            <a:off x="8284857" y="2565698"/>
            <a:ext cx="2192198" cy="458908"/>
          </a:xfrm>
          <a:prstGeom prst="rect">
            <a:avLst/>
          </a:prstGeom>
        </p:spPr>
        <p:txBody>
          <a:bodyPr>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sym typeface="Arial" panose="020B0604020202020204"/>
              </a:rPr>
              <a:t>用户自定义完整性</a:t>
            </a:r>
          </a:p>
        </p:txBody>
      </p:sp>
    </p:spTree>
    <p:extLst>
      <p:ext uri="{BB962C8B-B14F-4D97-AF65-F5344CB8AC3E}">
        <p14:creationId xmlns:p14="http://schemas.microsoft.com/office/powerpoint/2010/main" val="1712138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4" y="3576722"/>
            <a:ext cx="5535825"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关系运算的使用</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，能够根据不同的</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场景</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选择</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合适</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的运算符进行关系运算。</a:t>
            </a:r>
            <a:endParaRPr lang="zh-CN" altLang="en-US" dirty="0">
              <a:solidFill>
                <a:srgbClr val="595959"/>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spTree>
    <p:extLst>
      <p:ext uri="{BB962C8B-B14F-4D97-AF65-F5344CB8AC3E}">
        <p14:creationId xmlns:p14="http://schemas.microsoft.com/office/powerpoint/2010/main" val="2798830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584753" y="1859121"/>
            <a:ext cx="3456384" cy="4365959"/>
          </a:xfrm>
          <a:prstGeom prst="rect">
            <a:avLst/>
          </a:prstGeom>
        </p:spPr>
      </p:pic>
      <p:sp>
        <p:nvSpPr>
          <p:cNvPr id="8" name="云形标注 7"/>
          <p:cNvSpPr/>
          <p:nvPr/>
        </p:nvSpPr>
        <p:spPr>
          <a:xfrm flipH="1">
            <a:off x="5951190" y="1197546"/>
            <a:ext cx="5087095" cy="3098800"/>
          </a:xfrm>
          <a:prstGeom prst="cloudCallout">
            <a:avLst>
              <a:gd name="adj1" fmla="val 64873"/>
              <a:gd name="adj2" fmla="val 42348"/>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dirty="0">
                <a:latin typeface="微软雅黑" panose="020B0503020204020204" pitchFamily="34" charset="-122"/>
                <a:ea typeface="微软雅黑" panose="020B0503020204020204" pitchFamily="34" charset="-122"/>
              </a:rPr>
              <a:t>通过前面的学习可知，关系模型是由一组关系组成的，那么关系模型是如何进行运算的呢？</a:t>
            </a:r>
          </a:p>
        </p:txBody>
      </p:sp>
      <p:sp>
        <p:nvSpPr>
          <p:cNvPr id="5"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spTree>
    <p:extLst>
      <p:ext uri="{BB962C8B-B14F-4D97-AF65-F5344CB8AC3E}">
        <p14:creationId xmlns:p14="http://schemas.microsoft.com/office/powerpoint/2010/main" val="3962691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45" name="组合 44"/>
          <p:cNvGrpSpPr/>
          <p:nvPr/>
        </p:nvGrpSpPr>
        <p:grpSpPr>
          <a:xfrm>
            <a:off x="3119265" y="2731893"/>
            <a:ext cx="1192190" cy="613062"/>
            <a:chOff x="2215144" y="982844"/>
            <a:chExt cx="1244730" cy="842780"/>
          </a:xfrm>
        </p:grpSpPr>
        <p:sp>
          <p:nvSpPr>
            <p:cNvPr id="46" name="平行四边形 45"/>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7"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04</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8" name="组合 47"/>
          <p:cNvGrpSpPr/>
          <p:nvPr/>
        </p:nvGrpSpPr>
        <p:grpSpPr>
          <a:xfrm>
            <a:off x="3119265" y="3747492"/>
            <a:ext cx="1192190" cy="618406"/>
            <a:chOff x="2215144" y="2026500"/>
            <a:chExt cx="1244730" cy="850129"/>
          </a:xfrm>
        </p:grpSpPr>
        <p:sp>
          <p:nvSpPr>
            <p:cNvPr id="49" name="平行四边形 48"/>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0" name="文本框 10"/>
            <p:cNvSpPr txBox="1"/>
            <p:nvPr/>
          </p:nvSpPr>
          <p:spPr>
            <a:xfrm>
              <a:off x="2393075" y="2026500"/>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05</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1" name="组合 50"/>
          <p:cNvGrpSpPr/>
          <p:nvPr/>
        </p:nvGrpSpPr>
        <p:grpSpPr>
          <a:xfrm>
            <a:off x="3119265" y="4759485"/>
            <a:ext cx="1192190" cy="614525"/>
            <a:chOff x="2215144" y="3084852"/>
            <a:chExt cx="1244730" cy="844793"/>
          </a:xfrm>
        </p:grpSpPr>
        <p:sp>
          <p:nvSpPr>
            <p:cNvPr id="52" name="平行四边形 51"/>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3" name="文本框 11"/>
            <p:cNvSpPr txBox="1"/>
            <p:nvPr/>
          </p:nvSpPr>
          <p:spPr>
            <a:xfrm>
              <a:off x="2393075" y="3125750"/>
              <a:ext cx="1066799" cy="80389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06</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60" name="组合 59"/>
          <p:cNvGrpSpPr/>
          <p:nvPr/>
        </p:nvGrpSpPr>
        <p:grpSpPr>
          <a:xfrm>
            <a:off x="4024817" y="2709714"/>
            <a:ext cx="5142331" cy="613062"/>
            <a:chOff x="4315150" y="953426"/>
            <a:chExt cx="3857250" cy="540057"/>
          </a:xfrm>
        </p:grpSpPr>
        <p:sp>
          <p:nvSpPr>
            <p:cNvPr id="61" name="矩形 60"/>
            <p:cNvSpPr/>
            <p:nvPr/>
          </p:nvSpPr>
          <p:spPr>
            <a:xfrm>
              <a:off x="4841196" y="1036090"/>
              <a:ext cx="2827147" cy="344580"/>
            </a:xfrm>
            <a:prstGeom prst="rect">
              <a:avLst/>
            </a:prstGeom>
            <a:ln w="15875">
              <a:noFill/>
            </a:ln>
          </p:spPr>
          <p:txBody>
            <a:bodyPr wrap="square" lIns="68580" tIns="34290" rIns="68580" bIns="34290">
              <a:spAutoFit/>
            </a:bodyPr>
            <a:lstStyle/>
            <a:p>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常见的数据库产品</a:t>
              </a:r>
              <a:endParaRPr lang="en-US" altLang="zh-CN" sz="20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3" name="组合 62"/>
          <p:cNvGrpSpPr/>
          <p:nvPr/>
        </p:nvGrpSpPr>
        <p:grpSpPr>
          <a:xfrm>
            <a:off x="4024817" y="3730666"/>
            <a:ext cx="5142331" cy="613062"/>
            <a:chOff x="4315150" y="1647579"/>
            <a:chExt cx="3857250" cy="540057"/>
          </a:xfrm>
        </p:grpSpPr>
        <p:sp>
          <p:nvSpPr>
            <p:cNvPr id="64" name="矩形 63"/>
            <p:cNvSpPr/>
            <p:nvPr/>
          </p:nvSpPr>
          <p:spPr>
            <a:xfrm>
              <a:off x="4841196" y="1730243"/>
              <a:ext cx="2827147" cy="332129"/>
            </a:xfrm>
            <a:prstGeom prst="rect">
              <a:avLst/>
            </a:prstGeom>
            <a:ln w="15875">
              <a:noFill/>
            </a:ln>
          </p:spPr>
          <p:txBody>
            <a:bodyPr wrap="square" lIns="68580" tIns="34290" rIns="68580" bIns="34290">
              <a:spAutoFit/>
            </a:bodyPr>
            <a:lstStyle/>
            <a:p>
              <a:r>
                <a:rPr lang="en-US" altLang="zh-CN" sz="2000"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安装与配置</a:t>
              </a:r>
              <a:endParaRPr lang="en-US" altLang="zh-CN" sz="20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6" name="组合 65"/>
          <p:cNvGrpSpPr/>
          <p:nvPr/>
        </p:nvGrpSpPr>
        <p:grpSpPr>
          <a:xfrm>
            <a:off x="4024817" y="4737832"/>
            <a:ext cx="5142331" cy="613062"/>
            <a:chOff x="4315150" y="2341731"/>
            <a:chExt cx="3857250" cy="540057"/>
          </a:xfrm>
        </p:grpSpPr>
        <p:sp>
          <p:nvSpPr>
            <p:cNvPr id="67" name="矩形 66"/>
            <p:cNvSpPr/>
            <p:nvPr/>
          </p:nvSpPr>
          <p:spPr>
            <a:xfrm>
              <a:off x="4841197" y="2424395"/>
              <a:ext cx="3025429" cy="332129"/>
            </a:xfrm>
            <a:prstGeom prst="rect">
              <a:avLst/>
            </a:prstGeom>
            <a:ln w="15875">
              <a:noFill/>
            </a:ln>
          </p:spPr>
          <p:txBody>
            <a:bodyPr wrap="square" lIns="68580" tIns="34290" rIns="68580" bIns="34290">
              <a:spAutoFit/>
            </a:bodyPr>
            <a:lstStyle/>
            <a:p>
              <a:r>
                <a:rPr lang="en-US" altLang="zh-CN" sz="2000" dirty="0" err="1">
                  <a:solidFill>
                    <a:srgbClr val="595959"/>
                  </a:solidFill>
                  <a:latin typeface="微软雅黑" panose="020B0503020204020204" pitchFamily="34" charset="-122"/>
                  <a:ea typeface="微软雅黑" panose="020B0503020204020204" pitchFamily="34" charset="-122"/>
                  <a:cs typeface="+mn-ea"/>
                  <a:sym typeface="+mn-lt"/>
                </a:rPr>
                <a:t>SQLyog</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图形化工具</a:t>
              </a:r>
              <a:endParaRPr lang="en-US" altLang="zh-CN" sz="20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189258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092818F8-900E-4612-8754-1A79D230BDBB}"/>
              </a:ext>
            </a:extLst>
          </p:cNvPr>
          <p:cNvSpPr txBox="1"/>
          <p:nvPr/>
        </p:nvSpPr>
        <p:spPr>
          <a:xfrm>
            <a:off x="4655046" y="2575114"/>
            <a:ext cx="6480720" cy="2308324"/>
          </a:xfrm>
          <a:prstGeom prst="rect">
            <a:avLst/>
          </a:prstGeom>
          <a:noFill/>
        </p:spPr>
        <p:txBody>
          <a:bodyPr wrap="square">
            <a:spAutoFit/>
          </a:bodyPr>
          <a:lstStyle/>
          <a:p>
            <a:pPr>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rPr>
              <a:t>关系模型使用</a:t>
            </a:r>
            <a:r>
              <a:rPr lang="zh-CN" altLang="en-US" dirty="0">
                <a:solidFill>
                  <a:srgbClr val="1369B3"/>
                </a:solidFill>
                <a:latin typeface="微软雅黑" panose="020B0503020204020204" pitchFamily="34" charset="-122"/>
                <a:ea typeface="微软雅黑" panose="020B0503020204020204" pitchFamily="34" charset="-122"/>
                <a:cs typeface="+mn-ea"/>
              </a:rPr>
              <a:t>关系代数</a:t>
            </a:r>
            <a:r>
              <a:rPr lang="zh-CN" altLang="en-US" dirty="0">
                <a:solidFill>
                  <a:srgbClr val="595959"/>
                </a:solidFill>
                <a:latin typeface="微软雅黑" panose="020B0503020204020204" pitchFamily="34" charset="-122"/>
                <a:ea typeface="微软雅黑" panose="020B0503020204020204" pitchFamily="34" charset="-122"/>
                <a:cs typeface="+mn-ea"/>
              </a:rPr>
              <a:t>进行关系运算。</a:t>
            </a:r>
            <a:endParaRPr lang="en-US" altLang="zh-CN"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rgbClr val="1369B3"/>
                </a:solidFill>
                <a:latin typeface="微软雅黑" panose="020B0503020204020204" pitchFamily="34" charset="-122"/>
                <a:ea typeface="微软雅黑" panose="020B0503020204020204" pitchFamily="34" charset="-122"/>
                <a:cs typeface="+mn-ea"/>
              </a:rPr>
              <a:t>关系代数</a:t>
            </a:r>
            <a:r>
              <a:rPr lang="zh-CN" altLang="en-US" dirty="0">
                <a:solidFill>
                  <a:srgbClr val="595959"/>
                </a:solidFill>
                <a:latin typeface="微软雅黑" panose="020B0503020204020204" pitchFamily="34" charset="-122"/>
                <a:ea typeface="微软雅黑" panose="020B0503020204020204" pitchFamily="34" charset="-122"/>
                <a:cs typeface="+mn-ea"/>
              </a:rPr>
              <a:t>是一种抽象的</a:t>
            </a:r>
            <a:r>
              <a:rPr lang="zh-CN" altLang="en-US" dirty="0">
                <a:solidFill>
                  <a:srgbClr val="1369B3"/>
                </a:solidFill>
                <a:latin typeface="微软雅黑" panose="020B0503020204020204" pitchFamily="34" charset="-122"/>
                <a:ea typeface="微软雅黑" panose="020B0503020204020204" pitchFamily="34" charset="-122"/>
                <a:cs typeface="+mn-ea"/>
              </a:rPr>
              <a:t>查询语言</a:t>
            </a:r>
            <a:r>
              <a:rPr lang="zh-CN" altLang="en-US" dirty="0">
                <a:solidFill>
                  <a:srgbClr val="595959"/>
                </a:solidFill>
                <a:latin typeface="微软雅黑" panose="020B0503020204020204" pitchFamily="34" charset="-122"/>
                <a:ea typeface="微软雅黑" panose="020B0503020204020204" pitchFamily="34" charset="-122"/>
                <a:cs typeface="+mn-ea"/>
              </a:rPr>
              <a:t>，是研究关系模型的数学工具。</a:t>
            </a:r>
            <a:endParaRPr lang="en-US" altLang="zh-CN"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rPr>
              <a:t>关系代数</a:t>
            </a:r>
            <a:r>
              <a:rPr lang="zh-CN" altLang="en-US" dirty="0">
                <a:solidFill>
                  <a:srgbClr val="1369B3"/>
                </a:solidFill>
                <a:latin typeface="微软雅黑" panose="020B0503020204020204" pitchFamily="34" charset="-122"/>
                <a:ea typeface="微软雅黑" panose="020B0503020204020204" pitchFamily="34" charset="-122"/>
                <a:cs typeface="+mn-ea"/>
              </a:rPr>
              <a:t>运算对象</a:t>
            </a:r>
            <a:r>
              <a:rPr lang="zh-CN" altLang="en-US" dirty="0">
                <a:solidFill>
                  <a:srgbClr val="595959"/>
                </a:solidFill>
                <a:latin typeface="微软雅黑" panose="020B0503020204020204" pitchFamily="34" charset="-122"/>
                <a:ea typeface="微软雅黑" panose="020B0503020204020204" pitchFamily="34" charset="-122"/>
                <a:cs typeface="+mn-ea"/>
              </a:rPr>
              <a:t>是</a:t>
            </a:r>
            <a:r>
              <a:rPr lang="zh-CN" altLang="en-US" dirty="0">
                <a:solidFill>
                  <a:srgbClr val="1369B3"/>
                </a:solidFill>
                <a:latin typeface="微软雅黑" panose="020B0503020204020204" pitchFamily="34" charset="-122"/>
                <a:ea typeface="微软雅黑" panose="020B0503020204020204" pitchFamily="34" charset="-122"/>
                <a:cs typeface="+mn-ea"/>
              </a:rPr>
              <a:t>关系</a:t>
            </a:r>
            <a:r>
              <a:rPr lang="zh-CN" altLang="en-US" dirty="0">
                <a:solidFill>
                  <a:srgbClr val="595959"/>
                </a:solidFill>
                <a:latin typeface="微软雅黑" panose="020B0503020204020204" pitchFamily="34" charset="-122"/>
                <a:ea typeface="微软雅黑" panose="020B0503020204020204" pitchFamily="34" charset="-122"/>
                <a:cs typeface="+mn-ea"/>
              </a:rPr>
              <a:t>，</a:t>
            </a:r>
            <a:r>
              <a:rPr lang="zh-CN" altLang="en-US" dirty="0">
                <a:solidFill>
                  <a:srgbClr val="1369B3"/>
                </a:solidFill>
                <a:latin typeface="微软雅黑" panose="020B0503020204020204" pitchFamily="34" charset="-122"/>
                <a:ea typeface="微软雅黑" panose="020B0503020204020204" pitchFamily="34" charset="-122"/>
                <a:cs typeface="+mn-ea"/>
              </a:rPr>
              <a:t>运算结果</a:t>
            </a:r>
            <a:r>
              <a:rPr lang="zh-CN" altLang="en-US" dirty="0">
                <a:solidFill>
                  <a:srgbClr val="595959"/>
                </a:solidFill>
                <a:latin typeface="微软雅黑" panose="020B0503020204020204" pitchFamily="34" charset="-122"/>
                <a:ea typeface="微软雅黑" panose="020B0503020204020204" pitchFamily="34" charset="-122"/>
                <a:cs typeface="+mn-ea"/>
              </a:rPr>
              <a:t>也是</a:t>
            </a:r>
            <a:r>
              <a:rPr lang="zh-CN" altLang="en-US" dirty="0">
                <a:solidFill>
                  <a:srgbClr val="1369B3"/>
                </a:solidFill>
                <a:latin typeface="微软雅黑" panose="020B0503020204020204" pitchFamily="34" charset="-122"/>
                <a:ea typeface="微软雅黑" panose="020B0503020204020204" pitchFamily="34" charset="-122"/>
                <a:cs typeface="+mn-ea"/>
              </a:rPr>
              <a:t>关系</a:t>
            </a:r>
            <a:r>
              <a:rPr lang="zh-CN" altLang="en-US" dirty="0">
                <a:solidFill>
                  <a:srgbClr val="595959"/>
                </a:solidFill>
                <a:latin typeface="微软雅黑" panose="020B0503020204020204" pitchFamily="34" charset="-122"/>
                <a:ea typeface="微软雅黑" panose="020B0503020204020204" pitchFamily="34" charset="-122"/>
                <a:cs typeface="+mn-ea"/>
              </a:rPr>
              <a:t>。</a:t>
            </a:r>
            <a:endParaRPr lang="zh-CN" altLang="zh-CN" dirty="0">
              <a:solidFill>
                <a:srgbClr val="595959"/>
              </a:solidFill>
              <a:latin typeface="微软雅黑" panose="020B0503020204020204" pitchFamily="34" charset="-122"/>
              <a:ea typeface="微软雅黑" panose="020B0503020204020204" pitchFamily="34" charset="-122"/>
              <a:cs typeface="+mn-ea"/>
            </a:endParaRPr>
          </a:p>
        </p:txBody>
      </p:sp>
      <p:pic>
        <p:nvPicPr>
          <p:cNvPr id="8" name="图片 7"/>
          <p:cNvPicPr>
            <a:picLocks noChangeAspect="1"/>
          </p:cNvPicPr>
          <p:nvPr/>
        </p:nvPicPr>
        <p:blipFill>
          <a:blip r:embed="rId2"/>
          <a:stretch>
            <a:fillRect/>
          </a:stretch>
        </p:blipFill>
        <p:spPr>
          <a:xfrm flipH="1">
            <a:off x="1342678" y="1846501"/>
            <a:ext cx="3154734" cy="3700276"/>
          </a:xfrm>
          <a:prstGeom prst="rect">
            <a:avLst/>
          </a:prstGeom>
        </p:spPr>
      </p:pic>
      <p:sp>
        <p:nvSpPr>
          <p:cNvPr id="5"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spTree>
    <p:extLst>
      <p:ext uri="{BB962C8B-B14F-4D97-AF65-F5344CB8AC3E}">
        <p14:creationId xmlns:p14="http://schemas.microsoft.com/office/powerpoint/2010/main" val="2288117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1054645" y="1227241"/>
            <a:ext cx="10297145" cy="499624"/>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关系代数的运算符主要分为</a:t>
            </a:r>
            <a:r>
              <a:rPr lang="zh-CN" altLang="en-US" sz="2000" dirty="0">
                <a:solidFill>
                  <a:srgbClr val="1369B3"/>
                </a:solidFill>
                <a:latin typeface="微软雅黑" panose="020B0503020204020204" pitchFamily="34" charset="-122"/>
                <a:ea typeface="微软雅黑" panose="020B0503020204020204" pitchFamily="34" charset="-122"/>
                <a:cs typeface="+mn-ea"/>
              </a:rPr>
              <a:t>集合运算符</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3"/>
                </a:solidFill>
                <a:latin typeface="微软雅黑" panose="020B0503020204020204" pitchFamily="34" charset="-122"/>
                <a:ea typeface="微软雅黑" panose="020B0503020204020204" pitchFamily="34" charset="-122"/>
                <a:cs typeface="+mn-ea"/>
              </a:rPr>
              <a:t>关系运算符</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graphicFrame>
        <p:nvGraphicFramePr>
          <p:cNvPr id="7" name="表格 6"/>
          <p:cNvGraphicFramePr>
            <a:graphicFrameLocks noGrp="1"/>
          </p:cNvGraphicFramePr>
          <p:nvPr>
            <p:extLst>
              <p:ext uri="{D42A27DB-BD31-4B8C-83A1-F6EECF244321}">
                <p14:modId xmlns:p14="http://schemas.microsoft.com/office/powerpoint/2010/main" val="729797943"/>
              </p:ext>
            </p:extLst>
          </p:nvPr>
        </p:nvGraphicFramePr>
        <p:xfrm>
          <a:off x="1922452" y="1989634"/>
          <a:ext cx="8491550" cy="2462810"/>
        </p:xfrm>
        <a:graphic>
          <a:graphicData uri="http://schemas.openxmlformats.org/drawingml/2006/table">
            <a:tbl>
              <a:tblPr>
                <a:tableStyleId>{7DF18680-E054-41AD-8BC1-D1AEF772440D}</a:tableStyleId>
              </a:tblPr>
              <a:tblGrid>
                <a:gridCol w="2084522">
                  <a:extLst>
                    <a:ext uri="{9D8B030D-6E8A-4147-A177-3AD203B41FA5}">
                      <a16:colId xmlns:a16="http://schemas.microsoft.com/office/drawing/2014/main" val="20000"/>
                    </a:ext>
                  </a:extLst>
                </a:gridCol>
                <a:gridCol w="1872208">
                  <a:extLst>
                    <a:ext uri="{9D8B030D-6E8A-4147-A177-3AD203B41FA5}">
                      <a16:colId xmlns:a16="http://schemas.microsoft.com/office/drawing/2014/main" val="852356875"/>
                    </a:ext>
                  </a:extLst>
                </a:gridCol>
                <a:gridCol w="2376264">
                  <a:extLst>
                    <a:ext uri="{9D8B030D-6E8A-4147-A177-3AD203B41FA5}">
                      <a16:colId xmlns:a16="http://schemas.microsoft.com/office/drawing/2014/main" val="3527082742"/>
                    </a:ext>
                  </a:extLst>
                </a:gridCol>
                <a:gridCol w="2158556">
                  <a:extLst>
                    <a:ext uri="{9D8B030D-6E8A-4147-A177-3AD203B41FA5}">
                      <a16:colId xmlns:a16="http://schemas.microsoft.com/office/drawing/2014/main" val="20001"/>
                    </a:ext>
                  </a:extLst>
                </a:gridCol>
              </a:tblGrid>
              <a:tr h="492562">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rPr>
                        <a:t>集合运算符</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rPr>
                        <a:t>含义</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rPr>
                        <a:t>关系运算符</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rPr>
                        <a:t>含义</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extLst>
                  <a:ext uri="{0D108BD9-81ED-4DB2-BD59-A6C34878D82A}">
                    <a16:rowId xmlns:a16="http://schemas.microsoft.com/office/drawing/2014/main" val="10000"/>
                  </a:ext>
                </a:extLst>
              </a:tr>
              <a:tr h="492562">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a:t>
                      </a:r>
                    </a:p>
                  </a:txBody>
                  <a:tcPr marL="68580" marR="68580" marT="0" marB="0" anchor="ctr">
                    <a:solidFill>
                      <a:srgbClr val="F2F2F2"/>
                    </a:solidFill>
                  </a:tcPr>
                </a:tc>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笛卡儿积</a:t>
                      </a:r>
                    </a:p>
                  </a:txBody>
                  <a:tcPr marL="68580" marR="68580" marT="0" marB="0" anchor="ctr">
                    <a:solidFill>
                      <a:srgbClr val="F2F2F2"/>
                    </a:solidFill>
                  </a:tcPr>
                </a:tc>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a:t>
                      </a:r>
                    </a:p>
                  </a:txBody>
                  <a:tcPr marL="68580" marR="68580" marT="0" marB="0" anchor="ctr">
                    <a:solidFill>
                      <a:srgbClr val="F2F2F2"/>
                    </a:solidFill>
                  </a:tcPr>
                </a:tc>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除</a:t>
                      </a:r>
                    </a:p>
                  </a:txBody>
                  <a:tcPr marL="68580" marR="68580" marT="0" marB="0" anchor="ctr">
                    <a:solidFill>
                      <a:srgbClr val="F2F2F2"/>
                    </a:solidFill>
                  </a:tcPr>
                </a:tc>
                <a:extLst>
                  <a:ext uri="{0D108BD9-81ED-4DB2-BD59-A6C34878D82A}">
                    <a16:rowId xmlns:a16="http://schemas.microsoft.com/office/drawing/2014/main" val="10002"/>
                  </a:ext>
                </a:extLst>
              </a:tr>
              <a:tr h="492562">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a:t>
                      </a:r>
                    </a:p>
                  </a:txBody>
                  <a:tcPr marL="68580" marR="68580" marT="0" marB="0" anchor="ctr">
                    <a:solidFill>
                      <a:srgbClr val="F2F2F2"/>
                    </a:solidFill>
                  </a:tcPr>
                </a:tc>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并</a:t>
                      </a:r>
                    </a:p>
                  </a:txBody>
                  <a:tcPr marL="68580" marR="68580" marT="0" marB="0" anchor="ctr">
                    <a:solidFill>
                      <a:srgbClr val="F2F2F2"/>
                    </a:solidFill>
                  </a:tcPr>
                </a:tc>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σ</a:t>
                      </a:r>
                    </a:p>
                  </a:txBody>
                  <a:tcPr marL="68580" marR="68580" marT="0" marB="0" anchor="ctr">
                    <a:solidFill>
                      <a:srgbClr val="F2F2F2"/>
                    </a:solidFill>
                  </a:tcPr>
                </a:tc>
                <a:tc>
                  <a:txBody>
                    <a:bodyPr/>
                    <a:lstStyle/>
                    <a:p>
                      <a:pPr indent="266700" algn="ctr">
                        <a:spcAft>
                          <a:spcPts val="0"/>
                        </a:spcAft>
                      </a:pPr>
                      <a:r>
                        <a:rPr lang="zh-CN" sz="2000" b="0" kern="100">
                          <a:solidFill>
                            <a:srgbClr val="595959"/>
                          </a:solidFill>
                          <a:effectLst/>
                          <a:latin typeface="微软雅黑" panose="020B0503020204020204" pitchFamily="34" charset="-122"/>
                          <a:ea typeface="微软雅黑" panose="020B0503020204020204" pitchFamily="34" charset="-122"/>
                          <a:cs typeface="+mn-cs"/>
                        </a:rPr>
                        <a:t>选择</a:t>
                      </a:r>
                    </a:p>
                  </a:txBody>
                  <a:tcPr marL="68580" marR="68580" marT="0" marB="0" anchor="ctr">
                    <a:solidFill>
                      <a:srgbClr val="F2F2F2"/>
                    </a:solidFill>
                  </a:tcPr>
                </a:tc>
                <a:extLst>
                  <a:ext uri="{0D108BD9-81ED-4DB2-BD59-A6C34878D82A}">
                    <a16:rowId xmlns:a16="http://schemas.microsoft.com/office/drawing/2014/main" val="10003"/>
                  </a:ext>
                </a:extLst>
              </a:tr>
              <a:tr h="492562">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a:t>
                      </a:r>
                    </a:p>
                  </a:txBody>
                  <a:tcPr marL="68580" marR="68580" marT="0" marB="0" anchor="ctr">
                    <a:solidFill>
                      <a:srgbClr val="F2F2F2"/>
                    </a:solidFill>
                  </a:tcPr>
                </a:tc>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交</a:t>
                      </a:r>
                    </a:p>
                  </a:txBody>
                  <a:tcPr marL="68580" marR="68580" marT="0" marB="0" anchor="ctr">
                    <a:solidFill>
                      <a:srgbClr val="F2F2F2"/>
                    </a:solidFill>
                  </a:tcPr>
                </a:tc>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π</a:t>
                      </a:r>
                    </a:p>
                  </a:txBody>
                  <a:tcPr marL="68580" marR="68580" marT="0" marB="0" anchor="ctr">
                    <a:solidFill>
                      <a:srgbClr val="F2F2F2"/>
                    </a:solidFill>
                  </a:tcPr>
                </a:tc>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投影</a:t>
                      </a:r>
                    </a:p>
                  </a:txBody>
                  <a:tcPr marL="68580" marR="68580" marT="0" marB="0" anchor="ctr">
                    <a:solidFill>
                      <a:srgbClr val="F2F2F2"/>
                    </a:solidFill>
                  </a:tcPr>
                </a:tc>
                <a:extLst>
                  <a:ext uri="{0D108BD9-81ED-4DB2-BD59-A6C34878D82A}">
                    <a16:rowId xmlns:a16="http://schemas.microsoft.com/office/drawing/2014/main" val="1416201573"/>
                  </a:ext>
                </a:extLst>
              </a:tr>
              <a:tr h="492562">
                <a:tc>
                  <a:txBody>
                    <a:bodyPr/>
                    <a:lstStyle/>
                    <a:p>
                      <a:pPr indent="266700" algn="ctr">
                        <a:spcAft>
                          <a:spcPts val="0"/>
                        </a:spcAft>
                      </a:pPr>
                      <a:r>
                        <a:rPr lang="zh-CN" sz="2000" b="0" kern="100">
                          <a:solidFill>
                            <a:srgbClr val="595959"/>
                          </a:solidFill>
                          <a:effectLst/>
                          <a:latin typeface="微软雅黑" panose="020B0503020204020204" pitchFamily="34" charset="-122"/>
                          <a:ea typeface="微软雅黑" panose="020B0503020204020204" pitchFamily="34" charset="-122"/>
                          <a:cs typeface="+mn-cs"/>
                        </a:rPr>
                        <a:t>―</a:t>
                      </a:r>
                    </a:p>
                  </a:txBody>
                  <a:tcPr marL="68580" marR="68580" marT="0" marB="0" anchor="ctr">
                    <a:solidFill>
                      <a:srgbClr val="F2F2F2"/>
                    </a:solidFill>
                  </a:tcPr>
                </a:tc>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差</a:t>
                      </a:r>
                    </a:p>
                  </a:txBody>
                  <a:tcPr marL="68580" marR="68580" marT="0" marB="0" anchor="ctr">
                    <a:solidFill>
                      <a:srgbClr val="F2F2F2"/>
                    </a:solidFill>
                  </a:tcPr>
                </a:tc>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a:t>
                      </a:r>
                    </a:p>
                  </a:txBody>
                  <a:tcPr marL="68580" marR="68580" marT="0" marB="0" anchor="ctr">
                    <a:solidFill>
                      <a:srgbClr val="F2F2F2"/>
                    </a:solidFill>
                  </a:tcPr>
                </a:tc>
                <a:tc>
                  <a:txBody>
                    <a:bodyPr/>
                    <a:lstStyle/>
                    <a:p>
                      <a:pPr indent="266700" algn="ctr">
                        <a:spcAft>
                          <a:spcPts val="0"/>
                        </a:spcAft>
                      </a:pPr>
                      <a:r>
                        <a:rPr lang="zh-CN" sz="2000" b="0" kern="100" dirty="0">
                          <a:solidFill>
                            <a:srgbClr val="595959"/>
                          </a:solidFill>
                          <a:effectLst/>
                          <a:latin typeface="微软雅黑" panose="020B0503020204020204" pitchFamily="34" charset="-122"/>
                          <a:ea typeface="微软雅黑" panose="020B0503020204020204" pitchFamily="34" charset="-122"/>
                          <a:cs typeface="+mn-cs"/>
                        </a:rPr>
                        <a:t>连接</a:t>
                      </a:r>
                    </a:p>
                  </a:txBody>
                  <a:tcPr marL="68580" marR="68580" marT="0" marB="0" anchor="ctr">
                    <a:solidFill>
                      <a:srgbClr val="F2F2F2"/>
                    </a:solidFill>
                  </a:tcPr>
                </a:tc>
                <a:extLst>
                  <a:ext uri="{0D108BD9-81ED-4DB2-BD59-A6C34878D82A}">
                    <a16:rowId xmlns:a16="http://schemas.microsoft.com/office/drawing/2014/main" val="2604025997"/>
                  </a:ext>
                </a:extLst>
              </a:tr>
            </a:tbl>
          </a:graphicData>
        </a:graphic>
      </p:graphicFrame>
    </p:spTree>
    <p:extLst>
      <p:ext uri="{BB962C8B-B14F-4D97-AF65-F5344CB8AC3E}">
        <p14:creationId xmlns:p14="http://schemas.microsoft.com/office/powerpoint/2010/main" val="2988828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1054645" y="1227241"/>
            <a:ext cx="10297145" cy="2400657"/>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a:t>
            </a:r>
            <a:r>
              <a:rPr lang="zh-CN" altLang="en-US" sz="2000" dirty="0">
                <a:solidFill>
                  <a:srgbClr val="1369B3"/>
                </a:solidFill>
                <a:latin typeface="微软雅黑" panose="020B0503020204020204" pitchFamily="34" charset="-122"/>
                <a:ea typeface="微软雅黑" panose="020B0503020204020204" pitchFamily="34" charset="-122"/>
                <a:cs typeface="+mn-ea"/>
              </a:rPr>
              <a:t>笛卡儿积</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在</a:t>
            </a:r>
            <a:r>
              <a:rPr lang="zh-CN" altLang="en-US" sz="2000" dirty="0">
                <a:solidFill>
                  <a:srgbClr val="1369B2"/>
                </a:solidFill>
                <a:latin typeface="微软雅黑" panose="020B0503020204020204" pitchFamily="34" charset="-122"/>
                <a:ea typeface="微软雅黑" panose="020B0503020204020204" pitchFamily="34" charset="-122"/>
                <a:cs typeface="+mn-ea"/>
              </a:rPr>
              <a:t>数学</a:t>
            </a:r>
            <a:r>
              <a:rPr lang="zh-CN" altLang="en-US" sz="2000" dirty="0">
                <a:solidFill>
                  <a:srgbClr val="595959"/>
                </a:solidFill>
                <a:latin typeface="微软雅黑" panose="020B0503020204020204" pitchFamily="34" charset="-122"/>
                <a:ea typeface="微软雅黑" panose="020B0503020204020204" pitchFamily="34" charset="-122"/>
                <a:cs typeface="+mn-ea"/>
              </a:rPr>
              <a:t>中，笛卡儿积是对</a:t>
            </a:r>
            <a:r>
              <a:rPr lang="zh-CN" altLang="en-US" sz="2000" dirty="0">
                <a:solidFill>
                  <a:srgbClr val="1369B2"/>
                </a:solidFill>
                <a:latin typeface="微软雅黑" panose="020B0503020204020204" pitchFamily="34" charset="-122"/>
                <a:ea typeface="微软雅黑" panose="020B0503020204020204" pitchFamily="34" charset="-122"/>
                <a:cs typeface="+mn-ea"/>
              </a:rPr>
              <a:t>两个集合</a:t>
            </a:r>
            <a:r>
              <a:rPr lang="en-US" altLang="zh-CN" sz="2000" dirty="0">
                <a:solidFill>
                  <a:srgbClr val="595959"/>
                </a:solidFill>
                <a:latin typeface="微软雅黑" panose="020B0503020204020204" pitchFamily="34" charset="-122"/>
                <a:ea typeface="微软雅黑" panose="020B0503020204020204" pitchFamily="34" charset="-122"/>
                <a:cs typeface="+mn-ea"/>
              </a:rPr>
              <a:t>A</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595959"/>
                </a:solidFill>
                <a:latin typeface="微软雅黑" panose="020B0503020204020204" pitchFamily="34" charset="-122"/>
                <a:ea typeface="微软雅黑" panose="020B0503020204020204" pitchFamily="34" charset="-122"/>
                <a:cs typeface="+mn-ea"/>
              </a:rPr>
              <a:t>B</a:t>
            </a:r>
            <a:r>
              <a:rPr lang="zh-CN" altLang="en-US" sz="2000" dirty="0">
                <a:solidFill>
                  <a:srgbClr val="595959"/>
                </a:solidFill>
                <a:latin typeface="微软雅黑" panose="020B0503020204020204" pitchFamily="34" charset="-122"/>
                <a:ea typeface="微软雅黑" panose="020B0503020204020204" pitchFamily="34" charset="-122"/>
                <a:cs typeface="+mn-ea"/>
              </a:rPr>
              <a:t>进行</a:t>
            </a:r>
            <a:r>
              <a:rPr lang="zh-CN" altLang="en-US" sz="2000" dirty="0">
                <a:solidFill>
                  <a:srgbClr val="1369B2"/>
                </a:solidFill>
                <a:latin typeface="微软雅黑" panose="020B0503020204020204" pitchFamily="34" charset="-122"/>
                <a:ea typeface="微软雅黑" panose="020B0503020204020204" pitchFamily="34" charset="-122"/>
                <a:cs typeface="+mn-ea"/>
              </a:rPr>
              <a:t>相乘</a:t>
            </a:r>
            <a:r>
              <a:rPr lang="zh-CN" altLang="en-US" sz="2000" dirty="0">
                <a:solidFill>
                  <a:srgbClr val="595959"/>
                </a:solidFill>
                <a:latin typeface="微软雅黑" panose="020B0503020204020204" pitchFamily="34" charset="-122"/>
                <a:ea typeface="微软雅黑" panose="020B0503020204020204" pitchFamily="34" charset="-122"/>
                <a:cs typeface="+mn-ea"/>
              </a:rPr>
              <a:t>，假设集合</a:t>
            </a:r>
            <a:r>
              <a:rPr lang="en-US" altLang="zh-CN" sz="2000" dirty="0">
                <a:solidFill>
                  <a:srgbClr val="595959"/>
                </a:solidFill>
                <a:latin typeface="微软雅黑" panose="020B0503020204020204" pitchFamily="34" charset="-122"/>
                <a:ea typeface="微软雅黑" panose="020B0503020204020204" pitchFamily="34" charset="-122"/>
                <a:cs typeface="+mn-ea"/>
              </a:rPr>
              <a:t>A={a, b}</a:t>
            </a:r>
            <a:r>
              <a:rPr lang="zh-CN" altLang="en-US" sz="2000" dirty="0">
                <a:solidFill>
                  <a:srgbClr val="595959"/>
                </a:solidFill>
                <a:latin typeface="微软雅黑" panose="020B0503020204020204" pitchFamily="34" charset="-122"/>
                <a:ea typeface="微软雅黑" panose="020B0503020204020204" pitchFamily="34" charset="-122"/>
                <a:cs typeface="+mn-ea"/>
              </a:rPr>
              <a:t>，集合</a:t>
            </a:r>
            <a:r>
              <a:rPr lang="en-US" altLang="zh-CN" sz="2000" dirty="0">
                <a:solidFill>
                  <a:srgbClr val="595959"/>
                </a:solidFill>
                <a:latin typeface="微软雅黑" panose="020B0503020204020204" pitchFamily="34" charset="-122"/>
                <a:ea typeface="微软雅黑" panose="020B0503020204020204" pitchFamily="34" charset="-122"/>
                <a:cs typeface="+mn-ea"/>
              </a:rPr>
              <a:t>B={0, 1, 2}</a:t>
            </a:r>
            <a:r>
              <a:rPr lang="zh-CN" altLang="en-US" sz="2000" dirty="0">
                <a:solidFill>
                  <a:srgbClr val="595959"/>
                </a:solidFill>
                <a:latin typeface="微软雅黑" panose="020B0503020204020204" pitchFamily="34" charset="-122"/>
                <a:ea typeface="微软雅黑" panose="020B0503020204020204" pitchFamily="34" charset="-122"/>
                <a:cs typeface="+mn-ea"/>
              </a:rPr>
              <a:t>，则两个集合的笛卡儿积为</a:t>
            </a:r>
            <a:r>
              <a:rPr lang="en-US" altLang="zh-CN" sz="2000" dirty="0">
                <a:solidFill>
                  <a:srgbClr val="595959"/>
                </a:solidFill>
                <a:latin typeface="微软雅黑" panose="020B0503020204020204" pitchFamily="34" charset="-122"/>
                <a:ea typeface="微软雅黑" panose="020B0503020204020204" pitchFamily="34" charset="-122"/>
                <a:cs typeface="+mn-ea"/>
              </a:rPr>
              <a:t>{(a, 0), (a, 1), (a, 2), (b, 0), (b, 1), (b, 2)}</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在</a:t>
            </a:r>
            <a:r>
              <a:rPr lang="zh-CN" altLang="en-US" sz="2000" dirty="0">
                <a:solidFill>
                  <a:srgbClr val="1369B3"/>
                </a:solidFill>
                <a:latin typeface="微软雅黑" panose="020B0503020204020204" pitchFamily="34" charset="-122"/>
                <a:ea typeface="微软雅黑" panose="020B0503020204020204" pitchFamily="34" charset="-122"/>
                <a:cs typeface="+mn-ea"/>
              </a:rPr>
              <a:t>数据库</a:t>
            </a:r>
            <a:r>
              <a:rPr lang="zh-CN" altLang="en-US" sz="2000" dirty="0">
                <a:solidFill>
                  <a:srgbClr val="595959"/>
                </a:solidFill>
                <a:latin typeface="微软雅黑" panose="020B0503020204020204" pitchFamily="34" charset="-122"/>
                <a:ea typeface="微软雅黑" panose="020B0503020204020204" pitchFamily="34" charset="-122"/>
                <a:cs typeface="+mn-ea"/>
              </a:rPr>
              <a:t>中，广义笛卡儿积（简称笛卡儿积）是对</a:t>
            </a:r>
            <a:r>
              <a:rPr lang="zh-CN" altLang="en-US" sz="2000" dirty="0">
                <a:solidFill>
                  <a:srgbClr val="1369B3"/>
                </a:solidFill>
                <a:latin typeface="微软雅黑" panose="020B0503020204020204" pitchFamily="34" charset="-122"/>
                <a:ea typeface="微软雅黑" panose="020B0503020204020204" pitchFamily="34" charset="-122"/>
                <a:cs typeface="+mn-ea"/>
              </a:rPr>
              <a:t>两个关系</a:t>
            </a:r>
            <a:r>
              <a:rPr lang="zh-CN" altLang="en-US" sz="2000" dirty="0">
                <a:solidFill>
                  <a:srgbClr val="595959"/>
                </a:solidFill>
                <a:latin typeface="微软雅黑" panose="020B0503020204020204" pitchFamily="34" charset="-122"/>
                <a:ea typeface="微软雅黑" panose="020B0503020204020204" pitchFamily="34" charset="-122"/>
                <a:cs typeface="+mn-ea"/>
              </a:rPr>
              <a:t>进行操作，产生的新关系中记录个数为两个关系中</a:t>
            </a:r>
            <a:r>
              <a:rPr lang="zh-CN" altLang="en-US" sz="2000" dirty="0">
                <a:solidFill>
                  <a:srgbClr val="1369B3"/>
                </a:solidFill>
                <a:latin typeface="微软雅黑" panose="020B0503020204020204" pitchFamily="34" charset="-122"/>
                <a:ea typeface="微软雅黑" panose="020B0503020204020204" pitchFamily="34" charset="-122"/>
                <a:cs typeface="+mn-ea"/>
              </a:rPr>
              <a:t>记录个数的乘积</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sp>
        <p:nvSpPr>
          <p:cNvPr id="2" name="矩形 1"/>
          <p:cNvSpPr/>
          <p:nvPr/>
        </p:nvSpPr>
        <p:spPr>
          <a:xfrm>
            <a:off x="2049097" y="4011374"/>
            <a:ext cx="2232248" cy="456149"/>
          </a:xfrm>
          <a:prstGeom prst="rect">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关系</a:t>
            </a:r>
            <a:r>
              <a:rPr lang="en-US" altLang="zh-CN" sz="2000" dirty="0">
                <a:solidFill>
                  <a:schemeClr val="bg1"/>
                </a:solidFill>
                <a:latin typeface="微软雅黑" panose="020B0503020204020204" pitchFamily="34" charset="-122"/>
                <a:ea typeface="微软雅黑" panose="020B0503020204020204" pitchFamily="34" charset="-122"/>
              </a:rPr>
              <a:t>R</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个字段）</a:t>
            </a:r>
          </a:p>
        </p:txBody>
      </p:sp>
      <p:sp>
        <p:nvSpPr>
          <p:cNvPr id="8" name="矩形 7"/>
          <p:cNvSpPr/>
          <p:nvPr/>
        </p:nvSpPr>
        <p:spPr>
          <a:xfrm>
            <a:off x="2049097" y="5079057"/>
            <a:ext cx="2232248" cy="457200"/>
          </a:xfrm>
          <a:prstGeom prst="rect">
            <a:avLst/>
          </a:prstGeom>
          <a:solidFill>
            <a:srgbClr val="1369B3"/>
          </a:solidFill>
          <a:ln>
            <a:solidFill>
              <a:srgbClr val="1369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关系</a:t>
            </a:r>
            <a:r>
              <a:rPr lang="en-US" altLang="zh-CN" sz="2000" dirty="0">
                <a:solidFill>
                  <a:schemeClr val="bg1"/>
                </a:solidFill>
                <a:latin typeface="微软雅黑" panose="020B0503020204020204" pitchFamily="34" charset="-122"/>
                <a:ea typeface="微软雅黑" panose="020B0503020204020204" pitchFamily="34" charset="-122"/>
              </a:rPr>
              <a:t>S</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m</a:t>
            </a:r>
            <a:r>
              <a:rPr lang="zh-CN" altLang="en-US" sz="2000" dirty="0">
                <a:solidFill>
                  <a:schemeClr val="bg1"/>
                </a:solidFill>
                <a:latin typeface="微软雅黑" panose="020B0503020204020204" pitchFamily="34" charset="-122"/>
                <a:ea typeface="微软雅黑" panose="020B0503020204020204" pitchFamily="34" charset="-122"/>
              </a:rPr>
              <a:t>个字段）</a:t>
            </a:r>
          </a:p>
        </p:txBody>
      </p:sp>
      <p:cxnSp>
        <p:nvCxnSpPr>
          <p:cNvPr id="4" name="直接箭头连接符 3"/>
          <p:cNvCxnSpPr/>
          <p:nvPr/>
        </p:nvCxnSpPr>
        <p:spPr>
          <a:xfrm>
            <a:off x="4375617" y="4287503"/>
            <a:ext cx="831452" cy="468052"/>
          </a:xfrm>
          <a:prstGeom prst="straightConnector1">
            <a:avLst/>
          </a:prstGeom>
          <a:ln>
            <a:solidFill>
              <a:srgbClr val="1369B3"/>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接箭头连接符 8"/>
          <p:cNvCxnSpPr/>
          <p:nvPr/>
        </p:nvCxnSpPr>
        <p:spPr>
          <a:xfrm flipV="1">
            <a:off x="4406062" y="4899571"/>
            <a:ext cx="811387" cy="408086"/>
          </a:xfrm>
          <a:prstGeom prst="straightConnector1">
            <a:avLst/>
          </a:prstGeom>
          <a:ln>
            <a:solidFill>
              <a:srgbClr val="1369B3"/>
            </a:solidFill>
            <a:tailEnd type="triangle"/>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5254924" y="4467523"/>
            <a:ext cx="1527186" cy="830997"/>
          </a:xfrm>
          <a:prstGeom prst="rect">
            <a:avLst/>
          </a:prstGeom>
          <a:noFill/>
        </p:spPr>
        <p:txBody>
          <a:bodyPr wrap="square" rtlCol="0">
            <a:spAutoFit/>
          </a:bodyPr>
          <a:lstStyle/>
          <a:p>
            <a:r>
              <a:rPr lang="zh-CN" altLang="en-US" dirty="0">
                <a:solidFill>
                  <a:srgbClr val="595959"/>
                </a:solidFill>
                <a:latin typeface="微软雅黑" panose="020B0503020204020204" pitchFamily="34" charset="-122"/>
                <a:ea typeface="微软雅黑" panose="020B0503020204020204" pitchFamily="34" charset="-122"/>
                <a:cs typeface="+mn-ea"/>
              </a:rPr>
              <a:t>笛卡儿积</a:t>
            </a:r>
            <a:r>
              <a:rPr lang="en-US" altLang="zh-CN" dirty="0">
                <a:solidFill>
                  <a:srgbClr val="595959"/>
                </a:solidFill>
                <a:latin typeface="微软雅黑" panose="020B0503020204020204" pitchFamily="34" charset="-122"/>
                <a:ea typeface="微软雅黑" panose="020B0503020204020204" pitchFamily="34" charset="-122"/>
                <a:cs typeface="+mn-ea"/>
              </a:rPr>
              <a:t>R×S</a:t>
            </a:r>
            <a:endParaRPr lang="zh-CN" altLang="en-US" dirty="0">
              <a:solidFill>
                <a:srgbClr val="595959"/>
              </a:solidFill>
              <a:latin typeface="微软雅黑" panose="020B0503020204020204" pitchFamily="34" charset="-122"/>
              <a:ea typeface="微软雅黑" panose="020B0503020204020204" pitchFamily="34" charset="-122"/>
              <a:cs typeface="+mn-ea"/>
            </a:endParaRPr>
          </a:p>
        </p:txBody>
      </p:sp>
      <p:sp>
        <p:nvSpPr>
          <p:cNvPr id="12" name="矩形 11"/>
          <p:cNvSpPr/>
          <p:nvPr/>
        </p:nvSpPr>
        <p:spPr>
          <a:xfrm>
            <a:off x="6959302" y="4527628"/>
            <a:ext cx="1296144" cy="457200"/>
          </a:xfrm>
          <a:prstGeom prst="rect">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关系</a:t>
            </a:r>
            <a:r>
              <a:rPr lang="en-US" altLang="zh-CN" dirty="0">
                <a:solidFill>
                  <a:schemeClr val="bg1"/>
                </a:solidFill>
                <a:latin typeface="微软雅黑" panose="020B0503020204020204" pitchFamily="34" charset="-122"/>
                <a:ea typeface="微软雅黑" panose="020B0503020204020204" pitchFamily="34" charset="-122"/>
              </a:rPr>
              <a:t>R</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8269251" y="4527628"/>
            <a:ext cx="1296000" cy="457200"/>
          </a:xfrm>
          <a:prstGeom prst="rect">
            <a:avLst/>
          </a:prstGeom>
          <a:solidFill>
            <a:srgbClr val="1369B3"/>
          </a:solidFill>
          <a:ln>
            <a:solidFill>
              <a:srgbClr val="1369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关系</a:t>
            </a:r>
            <a:r>
              <a:rPr lang="en-US" altLang="zh-CN" dirty="0">
                <a:solidFill>
                  <a:schemeClr val="bg1"/>
                </a:solidFill>
                <a:latin typeface="微软雅黑" panose="020B0503020204020204" pitchFamily="34" charset="-122"/>
                <a:ea typeface="微软雅黑" panose="020B0503020204020204" pitchFamily="34" charset="-122"/>
              </a:rPr>
              <a:t>S</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左大括号 13">
            <a:extLst>
              <a:ext uri="{FF2B5EF4-FFF2-40B4-BE49-F238E27FC236}">
                <a16:creationId xmlns:a16="http://schemas.microsoft.com/office/drawing/2014/main" id="{A870FB52-C972-1DE3-5562-F45CCC9560DD}"/>
              </a:ext>
            </a:extLst>
          </p:cNvPr>
          <p:cNvSpPr/>
          <p:nvPr/>
        </p:nvSpPr>
        <p:spPr>
          <a:xfrm rot="5400000">
            <a:off x="8128548" y="3439835"/>
            <a:ext cx="253796" cy="1830686"/>
          </a:xfrm>
          <a:prstGeom prst="leftBrace">
            <a:avLst/>
          </a:prstGeom>
          <a:noFill/>
          <a:ln>
            <a:solidFill>
              <a:srgbClr val="1369B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p>
        </p:txBody>
      </p:sp>
      <p:sp>
        <p:nvSpPr>
          <p:cNvPr id="15" name="文本框 14"/>
          <p:cNvSpPr txBox="1"/>
          <p:nvPr/>
        </p:nvSpPr>
        <p:spPr>
          <a:xfrm>
            <a:off x="7363335" y="3777931"/>
            <a:ext cx="1872208" cy="461665"/>
          </a:xfrm>
          <a:prstGeom prst="rect">
            <a:avLst/>
          </a:prstGeom>
          <a:noFill/>
        </p:spPr>
        <p:txBody>
          <a:bodyPr wrap="square" rtlCol="0">
            <a:spAutoFit/>
          </a:bodyPr>
          <a:lstStyle/>
          <a:p>
            <a:r>
              <a:rPr lang="en-US" altLang="zh-CN" dirty="0" err="1">
                <a:solidFill>
                  <a:srgbClr val="595959"/>
                </a:solidFill>
                <a:latin typeface="微软雅黑" panose="020B0503020204020204" pitchFamily="34" charset="-122"/>
                <a:ea typeface="微软雅黑" panose="020B0503020204020204" pitchFamily="34" charset="-122"/>
                <a:cs typeface="+mn-ea"/>
              </a:rPr>
              <a:t>n+m</a:t>
            </a:r>
            <a:r>
              <a:rPr lang="zh-CN" altLang="en-US" dirty="0">
                <a:solidFill>
                  <a:srgbClr val="595959"/>
                </a:solidFill>
                <a:latin typeface="微软雅黑" panose="020B0503020204020204" pitchFamily="34" charset="-122"/>
                <a:ea typeface="微软雅黑" panose="020B0503020204020204" pitchFamily="34" charset="-122"/>
                <a:cs typeface="+mn-ea"/>
              </a:rPr>
              <a:t>个字段</a:t>
            </a:r>
          </a:p>
        </p:txBody>
      </p:sp>
    </p:spTree>
    <p:extLst>
      <p:ext uri="{BB962C8B-B14F-4D97-AF65-F5344CB8AC3E}">
        <p14:creationId xmlns:p14="http://schemas.microsoft.com/office/powerpoint/2010/main" val="4167724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982638" y="1197546"/>
            <a:ext cx="10297145" cy="499624"/>
          </a:xfrm>
          <a:prstGeom prst="rect">
            <a:avLst/>
          </a:prstGeom>
          <a:noFill/>
        </p:spPr>
        <p:txBody>
          <a:bodyPr wrap="square">
            <a:spAutoFit/>
          </a:bodyPr>
          <a:lstStyle/>
          <a:p>
            <a:pPr>
              <a:lnSpc>
                <a:spcPct val="150000"/>
              </a:lnSpc>
            </a:pPr>
            <a:r>
              <a:rPr lang="zh-CN" altLang="en-US" sz="2000" dirty="0">
                <a:solidFill>
                  <a:srgbClr val="1369B2"/>
                </a:solidFill>
                <a:latin typeface="微软雅黑" panose="020B0503020204020204" pitchFamily="34" charset="-122"/>
                <a:ea typeface="微软雅黑" panose="020B0503020204020204" pitchFamily="34" charset="-122"/>
                <a:cs typeface="+mn-ea"/>
              </a:rPr>
              <a:t>笛卡儿积运算示例：</a:t>
            </a:r>
          </a:p>
        </p:txBody>
      </p:sp>
      <p:graphicFrame>
        <p:nvGraphicFramePr>
          <p:cNvPr id="3" name="对象 2"/>
          <p:cNvGraphicFramePr>
            <a:graphicFrameLocks noChangeAspect="1"/>
          </p:cNvGraphicFramePr>
          <p:nvPr>
            <p:extLst>
              <p:ext uri="{D42A27DB-BD31-4B8C-83A1-F6EECF244321}">
                <p14:modId xmlns:p14="http://schemas.microsoft.com/office/powerpoint/2010/main" val="3150264293"/>
              </p:ext>
            </p:extLst>
          </p:nvPr>
        </p:nvGraphicFramePr>
        <p:xfrm>
          <a:off x="1702718" y="1845618"/>
          <a:ext cx="8856984" cy="2307806"/>
        </p:xfrm>
        <a:graphic>
          <a:graphicData uri="http://schemas.openxmlformats.org/presentationml/2006/ole">
            <mc:AlternateContent xmlns:mc="http://schemas.openxmlformats.org/markup-compatibility/2006">
              <mc:Choice xmlns:v="urn:schemas-microsoft-com:vml" Requires="v">
                <p:oleObj spid="_x0000_s7247" name="Visio" r:id="rId3" imgW="5848326" imgH="1533454" progId="Visio.DrawingConvertable.15">
                  <p:embed/>
                </p:oleObj>
              </mc:Choice>
              <mc:Fallback>
                <p:oleObj name="Visio" r:id="rId3" imgW="5848326" imgH="1533454" progId="Visio.DrawingConvertable.15">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718" y="1845618"/>
                        <a:ext cx="8856984" cy="2307806"/>
                      </a:xfrm>
                      <a:prstGeom prst="rect">
                        <a:avLst/>
                      </a:prstGeom>
                      <a:noFill/>
                    </p:spPr>
                  </p:pic>
                </p:oleObj>
              </mc:Fallback>
            </mc:AlternateContent>
          </a:graphicData>
        </a:graphic>
      </p:graphicFrame>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spTree>
    <p:extLst>
      <p:ext uri="{BB962C8B-B14F-4D97-AF65-F5344CB8AC3E}">
        <p14:creationId xmlns:p14="http://schemas.microsoft.com/office/powerpoint/2010/main" val="374856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1054645" y="1227241"/>
            <a:ext cx="10297145" cy="1938992"/>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2.</a:t>
            </a:r>
            <a:r>
              <a:rPr lang="zh-CN" altLang="en-US" sz="2000" dirty="0">
                <a:solidFill>
                  <a:srgbClr val="1369B3"/>
                </a:solidFill>
                <a:latin typeface="微软雅黑" panose="020B0503020204020204" pitchFamily="34" charset="-122"/>
                <a:ea typeface="微软雅黑" panose="020B0503020204020204" pitchFamily="34" charset="-122"/>
                <a:cs typeface="+mn-ea"/>
              </a:rPr>
              <a:t>并、交、差</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并、交、差运算要求参与运算的两个关系具有</a:t>
            </a:r>
            <a:r>
              <a:rPr lang="zh-CN" altLang="en-US" sz="2000" dirty="0">
                <a:solidFill>
                  <a:srgbClr val="1369B3"/>
                </a:solidFill>
                <a:latin typeface="微软雅黑" panose="020B0503020204020204" pitchFamily="34" charset="-122"/>
                <a:ea typeface="微软雅黑" panose="020B0503020204020204" pitchFamily="34" charset="-122"/>
                <a:cs typeface="+mn-ea"/>
              </a:rPr>
              <a:t>相同数量的字段</a:t>
            </a:r>
            <a:r>
              <a:rPr lang="zh-CN" altLang="en-US" sz="2000" dirty="0">
                <a:solidFill>
                  <a:srgbClr val="595959"/>
                </a:solidFill>
                <a:latin typeface="微软雅黑" panose="020B0503020204020204" pitchFamily="34" charset="-122"/>
                <a:ea typeface="微软雅黑" panose="020B0503020204020204" pitchFamily="34" charset="-122"/>
                <a:cs typeface="+mn-ea"/>
              </a:rPr>
              <a:t>，其运算结果是一个具有相同数量字段的新关系。</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1369B3"/>
                </a:solidFill>
                <a:latin typeface="微软雅黑" panose="020B0503020204020204" pitchFamily="34" charset="-122"/>
                <a:ea typeface="微软雅黑" panose="020B0503020204020204" pitchFamily="34" charset="-122"/>
                <a:cs typeface="+mn-ea"/>
              </a:rPr>
              <a:t>并、交、差运算的表示方式：</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p:txBody>
      </p:sp>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graphicFrame>
        <p:nvGraphicFramePr>
          <p:cNvPr id="16" name="表格 15"/>
          <p:cNvGraphicFramePr>
            <a:graphicFrameLocks noGrp="1"/>
          </p:cNvGraphicFramePr>
          <p:nvPr>
            <p:extLst>
              <p:ext uri="{D42A27DB-BD31-4B8C-83A1-F6EECF244321}">
                <p14:modId xmlns:p14="http://schemas.microsoft.com/office/powerpoint/2010/main" val="2363829297"/>
              </p:ext>
            </p:extLst>
          </p:nvPr>
        </p:nvGraphicFramePr>
        <p:xfrm>
          <a:off x="1922452" y="3343248"/>
          <a:ext cx="8493234" cy="1970248"/>
        </p:xfrm>
        <a:graphic>
          <a:graphicData uri="http://schemas.openxmlformats.org/drawingml/2006/table">
            <a:tbl>
              <a:tblPr>
                <a:tableStyleId>{7DF18680-E054-41AD-8BC1-D1AEF772440D}</a:tableStyleId>
              </a:tblPr>
              <a:tblGrid>
                <a:gridCol w="3236650">
                  <a:extLst>
                    <a:ext uri="{9D8B030D-6E8A-4147-A177-3AD203B41FA5}">
                      <a16:colId xmlns:a16="http://schemas.microsoft.com/office/drawing/2014/main" val="20000"/>
                    </a:ext>
                  </a:extLst>
                </a:gridCol>
                <a:gridCol w="5256584">
                  <a:extLst>
                    <a:ext uri="{9D8B030D-6E8A-4147-A177-3AD203B41FA5}">
                      <a16:colId xmlns:a16="http://schemas.microsoft.com/office/drawing/2014/main" val="852356875"/>
                    </a:ext>
                  </a:extLst>
                </a:gridCol>
              </a:tblGrid>
              <a:tr h="492562">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rPr>
                        <a:t>运算方式</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tc>
                  <a:txBody>
                    <a:bodyPr/>
                    <a:lstStyle/>
                    <a:p>
                      <a:pPr indent="267970" algn="ctr">
                        <a:spcAft>
                          <a:spcPts val="0"/>
                        </a:spcAft>
                      </a:pPr>
                      <a:r>
                        <a:rPr lang="zh-CN" altLang="en-US"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rPr>
                        <a:t>含义</a:t>
                      </a:r>
                      <a:endParaRPr lang="zh-CN" sz="20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solidFill>
                      <a:srgbClr val="F2F2F2"/>
                    </a:solidFill>
                  </a:tcPr>
                </a:tc>
                <a:extLst>
                  <a:ext uri="{0D108BD9-81ED-4DB2-BD59-A6C34878D82A}">
                    <a16:rowId xmlns:a16="http://schemas.microsoft.com/office/drawing/2014/main" val="10000"/>
                  </a:ext>
                </a:extLst>
              </a:tr>
              <a:tr h="492562">
                <a:tc>
                  <a:txBody>
                    <a:bodyPr/>
                    <a:lstStyle/>
                    <a:p>
                      <a:pPr indent="266700" algn="ctr">
                        <a:spcAft>
                          <a:spcPts val="0"/>
                        </a:spcAft>
                      </a:pPr>
                      <a:r>
                        <a:rPr lang="en-US" altLang="zh-CN" sz="2000" b="0" kern="100" dirty="0">
                          <a:solidFill>
                            <a:srgbClr val="595959"/>
                          </a:solidFill>
                          <a:effectLst/>
                          <a:latin typeface="微软雅黑" panose="020B0503020204020204" pitchFamily="34" charset="-122"/>
                          <a:ea typeface="微软雅黑" panose="020B0503020204020204" pitchFamily="34" charset="-122"/>
                          <a:cs typeface="+mn-cs"/>
                        </a:rPr>
                        <a:t>R∪S</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zh-CN" altLang="en-US" sz="2000" b="0" kern="100" dirty="0">
                          <a:solidFill>
                            <a:srgbClr val="595959"/>
                          </a:solidFill>
                          <a:effectLst/>
                          <a:latin typeface="微软雅黑" panose="020B0503020204020204" pitchFamily="34" charset="-122"/>
                          <a:ea typeface="微软雅黑" panose="020B0503020204020204" pitchFamily="34" charset="-122"/>
                          <a:cs typeface="+mn-cs"/>
                        </a:rPr>
                        <a:t>表示合并两个关系中的记录</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extLst>
                  <a:ext uri="{0D108BD9-81ED-4DB2-BD59-A6C34878D82A}">
                    <a16:rowId xmlns:a16="http://schemas.microsoft.com/office/drawing/2014/main" val="10002"/>
                  </a:ext>
                </a:extLst>
              </a:tr>
              <a:tr h="492562">
                <a:tc>
                  <a:txBody>
                    <a:bodyPr/>
                    <a:lstStyle/>
                    <a:p>
                      <a:pPr indent="266700" algn="ctr">
                        <a:spcAft>
                          <a:spcPts val="0"/>
                        </a:spcAft>
                      </a:pPr>
                      <a:r>
                        <a:rPr lang="en-US" altLang="zh-CN" sz="2000" b="0" kern="100" dirty="0">
                          <a:solidFill>
                            <a:srgbClr val="595959"/>
                          </a:solidFill>
                          <a:effectLst/>
                          <a:latin typeface="微软雅黑" panose="020B0503020204020204" pitchFamily="34" charset="-122"/>
                          <a:ea typeface="微软雅黑" panose="020B0503020204020204" pitchFamily="34" charset="-122"/>
                          <a:cs typeface="+mn-cs"/>
                        </a:rPr>
                        <a:t>R∩S</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zh-CN" altLang="en-US" sz="2000" b="0" kern="100" dirty="0">
                          <a:solidFill>
                            <a:srgbClr val="595959"/>
                          </a:solidFill>
                          <a:effectLst/>
                          <a:latin typeface="微软雅黑" panose="020B0503020204020204" pitchFamily="34" charset="-122"/>
                          <a:ea typeface="微软雅黑" panose="020B0503020204020204" pitchFamily="34" charset="-122"/>
                          <a:cs typeface="+mn-cs"/>
                        </a:rPr>
                        <a:t>表示找出既属于</a:t>
                      </a:r>
                      <a:r>
                        <a:rPr lang="en-US" altLang="zh-CN" sz="2000" b="0" kern="100" dirty="0">
                          <a:solidFill>
                            <a:srgbClr val="595959"/>
                          </a:solidFill>
                          <a:effectLst/>
                          <a:latin typeface="微软雅黑" panose="020B0503020204020204" pitchFamily="34" charset="-122"/>
                          <a:ea typeface="微软雅黑" panose="020B0503020204020204" pitchFamily="34" charset="-122"/>
                          <a:cs typeface="+mn-cs"/>
                        </a:rPr>
                        <a:t>R</a:t>
                      </a:r>
                      <a:r>
                        <a:rPr lang="zh-CN" altLang="en-US" sz="2000" b="0" kern="100" dirty="0">
                          <a:solidFill>
                            <a:srgbClr val="595959"/>
                          </a:solidFill>
                          <a:effectLst/>
                          <a:latin typeface="微软雅黑" panose="020B0503020204020204" pitchFamily="34" charset="-122"/>
                          <a:ea typeface="微软雅黑" panose="020B0503020204020204" pitchFamily="34" charset="-122"/>
                          <a:cs typeface="+mn-cs"/>
                        </a:rPr>
                        <a:t>又属于</a:t>
                      </a:r>
                      <a:r>
                        <a:rPr lang="en-US" altLang="zh-CN" sz="2000" b="0" kern="100" dirty="0">
                          <a:solidFill>
                            <a:srgbClr val="595959"/>
                          </a:solidFill>
                          <a:effectLst/>
                          <a:latin typeface="微软雅黑" panose="020B0503020204020204" pitchFamily="34" charset="-122"/>
                          <a:ea typeface="微软雅黑" panose="020B0503020204020204" pitchFamily="34" charset="-122"/>
                          <a:cs typeface="+mn-cs"/>
                        </a:rPr>
                        <a:t>S</a:t>
                      </a:r>
                      <a:r>
                        <a:rPr lang="zh-CN" altLang="en-US" sz="2000" b="0" kern="100" dirty="0">
                          <a:solidFill>
                            <a:srgbClr val="595959"/>
                          </a:solidFill>
                          <a:effectLst/>
                          <a:latin typeface="微软雅黑" panose="020B0503020204020204" pitchFamily="34" charset="-122"/>
                          <a:ea typeface="微软雅黑" panose="020B0503020204020204" pitchFamily="34" charset="-122"/>
                          <a:cs typeface="+mn-cs"/>
                        </a:rPr>
                        <a:t>的记录</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extLst>
                  <a:ext uri="{0D108BD9-81ED-4DB2-BD59-A6C34878D82A}">
                    <a16:rowId xmlns:a16="http://schemas.microsoft.com/office/drawing/2014/main" val="10003"/>
                  </a:ext>
                </a:extLst>
              </a:tr>
              <a:tr h="492562">
                <a:tc>
                  <a:txBody>
                    <a:bodyPr/>
                    <a:lstStyle/>
                    <a:p>
                      <a:pPr indent="266700" algn="ctr">
                        <a:spcAft>
                          <a:spcPts val="0"/>
                        </a:spcAft>
                      </a:pPr>
                      <a:r>
                        <a:rPr lang="en-US" altLang="zh-CN" sz="2000" b="0" kern="100" dirty="0">
                          <a:solidFill>
                            <a:srgbClr val="595959"/>
                          </a:solidFill>
                          <a:effectLst/>
                          <a:latin typeface="微软雅黑" panose="020B0503020204020204" pitchFamily="34" charset="-122"/>
                          <a:ea typeface="微软雅黑" panose="020B0503020204020204" pitchFamily="34" charset="-122"/>
                          <a:cs typeface="+mn-cs"/>
                        </a:rPr>
                        <a:t>R―S</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tc>
                  <a:txBody>
                    <a:bodyPr/>
                    <a:lstStyle/>
                    <a:p>
                      <a:pPr indent="266700" algn="ctr">
                        <a:spcAft>
                          <a:spcPts val="0"/>
                        </a:spcAft>
                      </a:pPr>
                      <a:r>
                        <a:rPr lang="zh-CN" altLang="en-US" sz="2000" b="0" kern="100" dirty="0">
                          <a:solidFill>
                            <a:srgbClr val="595959"/>
                          </a:solidFill>
                          <a:effectLst/>
                          <a:latin typeface="微软雅黑" panose="020B0503020204020204" pitchFamily="34" charset="-122"/>
                          <a:ea typeface="微软雅黑" panose="020B0503020204020204" pitchFamily="34" charset="-122"/>
                          <a:cs typeface="+mn-cs"/>
                        </a:rPr>
                        <a:t>表示找出属于</a:t>
                      </a:r>
                      <a:r>
                        <a:rPr lang="en-US" altLang="zh-CN" sz="2000" b="0" kern="100" dirty="0">
                          <a:solidFill>
                            <a:srgbClr val="595959"/>
                          </a:solidFill>
                          <a:effectLst/>
                          <a:latin typeface="微软雅黑" panose="020B0503020204020204" pitchFamily="34" charset="-122"/>
                          <a:ea typeface="微软雅黑" panose="020B0503020204020204" pitchFamily="34" charset="-122"/>
                          <a:cs typeface="+mn-cs"/>
                        </a:rPr>
                        <a:t>R</a:t>
                      </a:r>
                      <a:r>
                        <a:rPr lang="zh-CN" altLang="en-US" sz="2000" b="0" kern="100" dirty="0">
                          <a:solidFill>
                            <a:srgbClr val="595959"/>
                          </a:solidFill>
                          <a:effectLst/>
                          <a:latin typeface="微软雅黑" panose="020B0503020204020204" pitchFamily="34" charset="-122"/>
                          <a:ea typeface="微软雅黑" panose="020B0503020204020204" pitchFamily="34" charset="-122"/>
                          <a:cs typeface="+mn-cs"/>
                        </a:rPr>
                        <a:t>但不属于</a:t>
                      </a:r>
                      <a:r>
                        <a:rPr lang="en-US" altLang="zh-CN" sz="2000" b="0" kern="100" dirty="0">
                          <a:solidFill>
                            <a:srgbClr val="595959"/>
                          </a:solidFill>
                          <a:effectLst/>
                          <a:latin typeface="微软雅黑" panose="020B0503020204020204" pitchFamily="34" charset="-122"/>
                          <a:ea typeface="微软雅黑" panose="020B0503020204020204" pitchFamily="34" charset="-122"/>
                          <a:cs typeface="+mn-cs"/>
                        </a:rPr>
                        <a:t>S</a:t>
                      </a:r>
                      <a:r>
                        <a:rPr lang="zh-CN" altLang="en-US" sz="2000" b="0" kern="100" dirty="0">
                          <a:solidFill>
                            <a:srgbClr val="595959"/>
                          </a:solidFill>
                          <a:effectLst/>
                          <a:latin typeface="微软雅黑" panose="020B0503020204020204" pitchFamily="34" charset="-122"/>
                          <a:ea typeface="微软雅黑" panose="020B0503020204020204" pitchFamily="34" charset="-122"/>
                          <a:cs typeface="+mn-cs"/>
                        </a:rPr>
                        <a:t>的记录</a:t>
                      </a:r>
                      <a:endParaRPr lang="zh-CN" sz="2000" b="0" kern="100" dirty="0">
                        <a:solidFill>
                          <a:srgbClr val="595959"/>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F2F2F2"/>
                    </a:solidFill>
                  </a:tcPr>
                </a:tc>
                <a:extLst>
                  <a:ext uri="{0D108BD9-81ED-4DB2-BD59-A6C34878D82A}">
                    <a16:rowId xmlns:a16="http://schemas.microsoft.com/office/drawing/2014/main" val="1416201573"/>
                  </a:ext>
                </a:extLst>
              </a:tr>
            </a:tbl>
          </a:graphicData>
        </a:graphic>
      </p:graphicFrame>
    </p:spTree>
    <p:extLst>
      <p:ext uri="{BB962C8B-B14F-4D97-AF65-F5344CB8AC3E}">
        <p14:creationId xmlns:p14="http://schemas.microsoft.com/office/powerpoint/2010/main" val="1723377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982638" y="1197546"/>
            <a:ext cx="10297145" cy="499624"/>
          </a:xfrm>
          <a:prstGeom prst="rect">
            <a:avLst/>
          </a:prstGeom>
          <a:noFill/>
        </p:spPr>
        <p:txBody>
          <a:bodyPr wrap="square">
            <a:spAutoFit/>
          </a:bodyPr>
          <a:lstStyle/>
          <a:p>
            <a:pPr>
              <a:lnSpc>
                <a:spcPct val="150000"/>
              </a:lnSpc>
            </a:pPr>
            <a:r>
              <a:rPr lang="zh-CN" altLang="en-US" sz="2000" dirty="0">
                <a:solidFill>
                  <a:srgbClr val="1369B2"/>
                </a:solidFill>
                <a:latin typeface="微软雅黑" panose="020B0503020204020204" pitchFamily="34" charset="-122"/>
                <a:ea typeface="微软雅黑" panose="020B0503020204020204" pitchFamily="34" charset="-122"/>
                <a:cs typeface="+mn-ea"/>
              </a:rPr>
              <a:t>并、交、差运算示例：</a:t>
            </a:r>
          </a:p>
        </p:txBody>
      </p:sp>
      <p:graphicFrame>
        <p:nvGraphicFramePr>
          <p:cNvPr id="4" name="对象 3"/>
          <p:cNvGraphicFramePr>
            <a:graphicFrameLocks noChangeAspect="1"/>
          </p:cNvGraphicFramePr>
          <p:nvPr>
            <p:extLst>
              <p:ext uri="{D42A27DB-BD31-4B8C-83A1-F6EECF244321}">
                <p14:modId xmlns:p14="http://schemas.microsoft.com/office/powerpoint/2010/main" val="3752126324"/>
              </p:ext>
            </p:extLst>
          </p:nvPr>
        </p:nvGraphicFramePr>
        <p:xfrm>
          <a:off x="1281300" y="1989634"/>
          <a:ext cx="9699820" cy="1872208"/>
        </p:xfrm>
        <a:graphic>
          <a:graphicData uri="http://schemas.openxmlformats.org/presentationml/2006/ole">
            <mc:AlternateContent xmlns:mc="http://schemas.openxmlformats.org/markup-compatibility/2006">
              <mc:Choice xmlns:v="urn:schemas-microsoft-com:vml" Requires="v">
                <p:oleObj spid="_x0000_s8271" name="Visio" r:id="rId3" imgW="9724845" imgH="1867014" progId="Visio.DrawingConvertable.15">
                  <p:embed/>
                </p:oleObj>
              </mc:Choice>
              <mc:Fallback>
                <p:oleObj name="Visio" r:id="rId3" imgW="9724845" imgH="1867014" progId="Visio.DrawingConvertable.15">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300" y="1989634"/>
                        <a:ext cx="9699820" cy="1872208"/>
                      </a:xfrm>
                      <a:prstGeom prst="rect">
                        <a:avLst/>
                      </a:prstGeom>
                      <a:noFill/>
                    </p:spPr>
                  </p:pic>
                </p:oleObj>
              </mc:Fallback>
            </mc:AlternateContent>
          </a:graphicData>
        </a:graphic>
      </p:graphicFrame>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spTree>
    <p:extLst>
      <p:ext uri="{BB962C8B-B14F-4D97-AF65-F5344CB8AC3E}">
        <p14:creationId xmlns:p14="http://schemas.microsoft.com/office/powerpoint/2010/main" val="961971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1054645" y="1227241"/>
            <a:ext cx="10297145" cy="2400657"/>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3.</a:t>
            </a:r>
            <a:r>
              <a:rPr lang="zh-CN" altLang="en-US" sz="2000" dirty="0">
                <a:solidFill>
                  <a:srgbClr val="1369B3"/>
                </a:solidFill>
                <a:latin typeface="微软雅黑" panose="020B0503020204020204" pitchFamily="34" charset="-122"/>
                <a:ea typeface="微软雅黑" panose="020B0503020204020204" pitchFamily="34" charset="-122"/>
                <a:cs typeface="+mn-ea"/>
              </a:rPr>
              <a:t>除</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如果把</a:t>
            </a:r>
            <a:r>
              <a:rPr lang="zh-CN" altLang="en-US" sz="2000" dirty="0">
                <a:solidFill>
                  <a:srgbClr val="1369B2"/>
                </a:solidFill>
                <a:latin typeface="微软雅黑" panose="020B0503020204020204" pitchFamily="34" charset="-122"/>
                <a:ea typeface="微软雅黑" panose="020B0503020204020204" pitchFamily="34" charset="-122"/>
                <a:cs typeface="+mn-ea"/>
              </a:rPr>
              <a:t>笛卡儿积</a:t>
            </a:r>
            <a:r>
              <a:rPr lang="zh-CN" altLang="en-US" sz="2000" dirty="0">
                <a:solidFill>
                  <a:srgbClr val="595959"/>
                </a:solidFill>
                <a:latin typeface="微软雅黑" panose="020B0503020204020204" pitchFamily="34" charset="-122"/>
                <a:ea typeface="微软雅黑" panose="020B0503020204020204" pitchFamily="34" charset="-122"/>
                <a:cs typeface="+mn-ea"/>
              </a:rPr>
              <a:t>看作</a:t>
            </a:r>
            <a:r>
              <a:rPr lang="zh-CN" altLang="en-US" sz="2000" dirty="0">
                <a:solidFill>
                  <a:srgbClr val="1369B2"/>
                </a:solidFill>
                <a:latin typeface="微软雅黑" panose="020B0503020204020204" pitchFamily="34" charset="-122"/>
                <a:ea typeface="微软雅黑" panose="020B0503020204020204" pitchFamily="34" charset="-122"/>
                <a:cs typeface="+mn-ea"/>
              </a:rPr>
              <a:t>乘运算</a:t>
            </a:r>
            <a:r>
              <a:rPr lang="zh-CN" altLang="en-US" sz="2000" dirty="0">
                <a:solidFill>
                  <a:srgbClr val="595959"/>
                </a:solidFill>
                <a:latin typeface="微软雅黑" panose="020B0503020204020204" pitchFamily="34" charset="-122"/>
                <a:ea typeface="微软雅黑" panose="020B0503020204020204" pitchFamily="34" charset="-122"/>
                <a:cs typeface="+mn-ea"/>
              </a:rPr>
              <a:t>，则</a:t>
            </a:r>
            <a:r>
              <a:rPr lang="zh-CN" altLang="en-US" sz="2000" dirty="0">
                <a:solidFill>
                  <a:srgbClr val="1369B2"/>
                </a:solidFill>
                <a:latin typeface="微软雅黑" panose="020B0503020204020204" pitchFamily="34" charset="-122"/>
                <a:ea typeface="微软雅黑" panose="020B0503020204020204" pitchFamily="34" charset="-122"/>
                <a:cs typeface="+mn-ea"/>
              </a:rPr>
              <a:t>除运算</a:t>
            </a:r>
            <a:r>
              <a:rPr lang="zh-CN" altLang="en-US" sz="2000" dirty="0">
                <a:solidFill>
                  <a:srgbClr val="595959"/>
                </a:solidFill>
                <a:latin typeface="微软雅黑" panose="020B0503020204020204" pitchFamily="34" charset="-122"/>
                <a:ea typeface="微软雅黑" panose="020B0503020204020204" pitchFamily="34" charset="-122"/>
                <a:cs typeface="+mn-ea"/>
              </a:rPr>
              <a:t>是笛卡儿积的</a:t>
            </a:r>
            <a:r>
              <a:rPr lang="zh-CN" altLang="en-US" sz="2000" dirty="0">
                <a:solidFill>
                  <a:srgbClr val="1369B3"/>
                </a:solidFill>
                <a:latin typeface="微软雅黑" panose="020B0503020204020204" pitchFamily="34" charset="-122"/>
                <a:ea typeface="微软雅黑" panose="020B0503020204020204" pitchFamily="34" charset="-122"/>
                <a:cs typeface="+mn-ea"/>
              </a:rPr>
              <a:t>逆运算</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假设有</a:t>
            </a:r>
            <a:r>
              <a:rPr lang="zh-CN" altLang="en-US" sz="2000" dirty="0">
                <a:solidFill>
                  <a:srgbClr val="1369B2"/>
                </a:solidFill>
                <a:latin typeface="微软雅黑" panose="020B0503020204020204" pitchFamily="34" charset="-122"/>
                <a:ea typeface="微软雅黑" panose="020B0503020204020204" pitchFamily="34" charset="-122"/>
                <a:cs typeface="+mn-ea"/>
              </a:rPr>
              <a:t>关系</a:t>
            </a:r>
            <a:r>
              <a:rPr lang="en-US" altLang="zh-CN" sz="2000" dirty="0">
                <a:solidFill>
                  <a:srgbClr val="1369B2"/>
                </a:solidFill>
                <a:latin typeface="微软雅黑" panose="020B0503020204020204" pitchFamily="34" charset="-122"/>
                <a:ea typeface="微软雅黑" panose="020B0503020204020204" pitchFamily="34" charset="-122"/>
                <a:cs typeface="+mn-ea"/>
              </a:rPr>
              <a:t>R</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2"/>
                </a:solidFill>
                <a:latin typeface="微软雅黑" panose="020B0503020204020204" pitchFamily="34" charset="-122"/>
                <a:ea typeface="微软雅黑" panose="020B0503020204020204" pitchFamily="34" charset="-122"/>
                <a:cs typeface="+mn-ea"/>
              </a:rPr>
              <a:t>关系</a:t>
            </a:r>
            <a:r>
              <a:rPr lang="en-US" altLang="zh-CN" sz="2000" dirty="0">
                <a:solidFill>
                  <a:srgbClr val="1369B2"/>
                </a:solidFill>
                <a:latin typeface="微软雅黑" panose="020B0503020204020204" pitchFamily="34" charset="-122"/>
                <a:ea typeface="微软雅黑" panose="020B0503020204020204" pitchFamily="34" charset="-122"/>
                <a:cs typeface="+mn-ea"/>
              </a:rPr>
              <a:t>S</a:t>
            </a:r>
            <a:r>
              <a:rPr lang="zh-CN" altLang="en-US" sz="2000" dirty="0">
                <a:solidFill>
                  <a:srgbClr val="595959"/>
                </a:solidFill>
                <a:latin typeface="微软雅黑" panose="020B0503020204020204" pitchFamily="34" charset="-122"/>
                <a:ea typeface="微软雅黑" panose="020B0503020204020204" pitchFamily="34" charset="-122"/>
                <a:cs typeface="+mn-ea"/>
              </a:rPr>
              <a:t>，除运算需满足</a:t>
            </a:r>
            <a:r>
              <a:rPr lang="en-US" altLang="zh-CN" sz="2000" dirty="0">
                <a:solidFill>
                  <a:srgbClr val="595959"/>
                </a:solidFill>
                <a:latin typeface="微软雅黑" panose="020B0503020204020204" pitchFamily="34" charset="-122"/>
                <a:ea typeface="微软雅黑" panose="020B0503020204020204" pitchFamily="34" charset="-122"/>
                <a:cs typeface="+mn-ea"/>
              </a:rPr>
              <a:t>S</a:t>
            </a:r>
            <a:r>
              <a:rPr lang="zh-CN" altLang="en-US" sz="2000" dirty="0">
                <a:solidFill>
                  <a:srgbClr val="595959"/>
                </a:solidFill>
                <a:latin typeface="微软雅黑" panose="020B0503020204020204" pitchFamily="34" charset="-122"/>
                <a:ea typeface="微软雅黑" panose="020B0503020204020204" pitchFamily="34" charset="-122"/>
                <a:cs typeface="+mn-ea"/>
              </a:rPr>
              <a:t>的字段集是</a:t>
            </a:r>
            <a:r>
              <a:rPr lang="en-US" altLang="zh-CN" sz="2000" dirty="0">
                <a:solidFill>
                  <a:srgbClr val="595959"/>
                </a:solidFill>
                <a:latin typeface="微软雅黑" panose="020B0503020204020204" pitchFamily="34" charset="-122"/>
                <a:ea typeface="微软雅黑" panose="020B0503020204020204" pitchFamily="34" charset="-122"/>
                <a:cs typeface="+mn-ea"/>
              </a:rPr>
              <a:t>R</a:t>
            </a:r>
            <a:r>
              <a:rPr lang="zh-CN" altLang="en-US" sz="2000" dirty="0">
                <a:solidFill>
                  <a:srgbClr val="595959"/>
                </a:solidFill>
                <a:latin typeface="微软雅黑" panose="020B0503020204020204" pitchFamily="34" charset="-122"/>
                <a:ea typeface="微软雅黑" panose="020B0503020204020204" pitchFamily="34" charset="-122"/>
                <a:cs typeface="+mn-ea"/>
              </a:rPr>
              <a:t>字段集的</a:t>
            </a:r>
            <a:r>
              <a:rPr lang="zh-CN" altLang="en-US" sz="2000" dirty="0">
                <a:solidFill>
                  <a:srgbClr val="1369B2"/>
                </a:solidFill>
                <a:latin typeface="微软雅黑" panose="020B0503020204020204" pitchFamily="34" charset="-122"/>
                <a:ea typeface="微软雅黑" panose="020B0503020204020204" pitchFamily="34" charset="-122"/>
                <a:cs typeface="+mn-ea"/>
              </a:rPr>
              <a:t>真子集</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R÷S</a:t>
            </a:r>
            <a:r>
              <a:rPr lang="zh-CN" altLang="en-US" sz="2000" dirty="0">
                <a:solidFill>
                  <a:srgbClr val="595959"/>
                </a:solidFill>
                <a:latin typeface="微软雅黑" panose="020B0503020204020204" pitchFamily="34" charset="-122"/>
                <a:ea typeface="微软雅黑" panose="020B0503020204020204" pitchFamily="34" charset="-122"/>
                <a:cs typeface="+mn-ea"/>
              </a:rPr>
              <a:t>的结果是</a:t>
            </a:r>
            <a:r>
              <a:rPr lang="en-US" altLang="zh-CN" sz="2000" dirty="0">
                <a:solidFill>
                  <a:srgbClr val="595959"/>
                </a:solidFill>
                <a:latin typeface="微软雅黑" panose="020B0503020204020204" pitchFamily="34" charset="-122"/>
                <a:ea typeface="微软雅黑" panose="020B0503020204020204" pitchFamily="34" charset="-122"/>
                <a:cs typeface="+mn-ea"/>
              </a:rPr>
              <a:t>R</a:t>
            </a:r>
            <a:r>
              <a:rPr lang="zh-CN" altLang="en-US" sz="2000" dirty="0">
                <a:solidFill>
                  <a:srgbClr val="595959"/>
                </a:solidFill>
                <a:latin typeface="微软雅黑" panose="020B0503020204020204" pitchFamily="34" charset="-122"/>
                <a:ea typeface="微软雅黑" panose="020B0503020204020204" pitchFamily="34" charset="-122"/>
                <a:cs typeface="+mn-ea"/>
              </a:rPr>
              <a:t>字段集减去</a:t>
            </a:r>
            <a:r>
              <a:rPr lang="en-US" altLang="zh-CN" sz="2000" dirty="0">
                <a:solidFill>
                  <a:srgbClr val="595959"/>
                </a:solidFill>
                <a:latin typeface="微软雅黑" panose="020B0503020204020204" pitchFamily="34" charset="-122"/>
                <a:ea typeface="微软雅黑" panose="020B0503020204020204" pitchFamily="34" charset="-122"/>
                <a:cs typeface="+mn-ea"/>
              </a:rPr>
              <a:t>S</a:t>
            </a:r>
            <a:r>
              <a:rPr lang="zh-CN" altLang="en-US" sz="2000" dirty="0">
                <a:solidFill>
                  <a:srgbClr val="595959"/>
                </a:solidFill>
                <a:latin typeface="微软雅黑" panose="020B0503020204020204" pitchFamily="34" charset="-122"/>
                <a:ea typeface="微软雅黑" panose="020B0503020204020204" pitchFamily="34" charset="-122"/>
                <a:cs typeface="+mn-ea"/>
              </a:rPr>
              <a:t>字段集的结果。</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例如，</a:t>
            </a:r>
            <a:r>
              <a:rPr lang="en-US" altLang="zh-CN" sz="2000" dirty="0">
                <a:solidFill>
                  <a:srgbClr val="595959"/>
                </a:solidFill>
                <a:latin typeface="微软雅黑" panose="020B0503020204020204" pitchFamily="34" charset="-122"/>
                <a:ea typeface="微软雅黑" panose="020B0503020204020204" pitchFamily="34" charset="-122"/>
                <a:cs typeface="+mn-ea"/>
              </a:rPr>
              <a:t>R(A, B, C, D)÷S(C, D)</a:t>
            </a:r>
            <a:r>
              <a:rPr lang="zh-CN" altLang="en-US" sz="2000" dirty="0">
                <a:solidFill>
                  <a:srgbClr val="595959"/>
                </a:solidFill>
                <a:latin typeface="微软雅黑" panose="020B0503020204020204" pitchFamily="34" charset="-122"/>
                <a:ea typeface="微软雅黑" panose="020B0503020204020204" pitchFamily="34" charset="-122"/>
                <a:cs typeface="+mn-ea"/>
              </a:rPr>
              <a:t>的结果由</a:t>
            </a:r>
            <a:r>
              <a:rPr lang="en-US" altLang="zh-CN" sz="2000" dirty="0">
                <a:solidFill>
                  <a:srgbClr val="595959"/>
                </a:solidFill>
                <a:latin typeface="微软雅黑" panose="020B0503020204020204" pitchFamily="34" charset="-122"/>
                <a:ea typeface="微软雅黑" panose="020B0503020204020204" pitchFamily="34" charset="-122"/>
                <a:cs typeface="+mn-ea"/>
              </a:rPr>
              <a:t>A</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595959"/>
                </a:solidFill>
                <a:latin typeface="微软雅黑" panose="020B0503020204020204" pitchFamily="34" charset="-122"/>
                <a:ea typeface="微软雅黑" panose="020B0503020204020204" pitchFamily="34" charset="-122"/>
                <a:cs typeface="+mn-ea"/>
              </a:rPr>
              <a:t>B</a:t>
            </a:r>
            <a:r>
              <a:rPr lang="zh-CN" altLang="en-US" sz="2000" dirty="0">
                <a:solidFill>
                  <a:srgbClr val="595959"/>
                </a:solidFill>
                <a:latin typeface="微软雅黑" panose="020B0503020204020204" pitchFamily="34" charset="-122"/>
                <a:ea typeface="微软雅黑" panose="020B0503020204020204" pitchFamily="34" charset="-122"/>
                <a:cs typeface="+mn-ea"/>
              </a:rPr>
              <a:t>两个字段构成。</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p:txBody>
      </p:sp>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spTree>
    <p:extLst>
      <p:ext uri="{BB962C8B-B14F-4D97-AF65-F5344CB8AC3E}">
        <p14:creationId xmlns:p14="http://schemas.microsoft.com/office/powerpoint/2010/main" val="2507837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982638" y="1197546"/>
            <a:ext cx="10297145" cy="499624"/>
          </a:xfrm>
          <a:prstGeom prst="rect">
            <a:avLst/>
          </a:prstGeom>
          <a:noFill/>
        </p:spPr>
        <p:txBody>
          <a:bodyPr wrap="square">
            <a:spAutoFit/>
          </a:bodyPr>
          <a:lstStyle/>
          <a:p>
            <a:pPr>
              <a:lnSpc>
                <a:spcPct val="150000"/>
              </a:lnSpc>
            </a:pPr>
            <a:r>
              <a:rPr lang="zh-CN" altLang="en-US" sz="2000" dirty="0">
                <a:solidFill>
                  <a:srgbClr val="1369B2"/>
                </a:solidFill>
                <a:latin typeface="微软雅黑" panose="020B0503020204020204" pitchFamily="34" charset="-122"/>
                <a:ea typeface="微软雅黑" panose="020B0503020204020204" pitchFamily="34" charset="-122"/>
                <a:cs typeface="+mn-ea"/>
              </a:rPr>
              <a:t>除运算示例：</a:t>
            </a:r>
          </a:p>
        </p:txBody>
      </p:sp>
      <p:graphicFrame>
        <p:nvGraphicFramePr>
          <p:cNvPr id="3" name="对象 2"/>
          <p:cNvGraphicFramePr>
            <a:graphicFrameLocks noChangeAspect="1"/>
          </p:cNvGraphicFramePr>
          <p:nvPr>
            <p:extLst>
              <p:ext uri="{D42A27DB-BD31-4B8C-83A1-F6EECF244321}">
                <p14:modId xmlns:p14="http://schemas.microsoft.com/office/powerpoint/2010/main" val="1789695056"/>
              </p:ext>
            </p:extLst>
          </p:nvPr>
        </p:nvGraphicFramePr>
        <p:xfrm>
          <a:off x="2782838" y="1989634"/>
          <a:ext cx="5760640" cy="2717774"/>
        </p:xfrm>
        <a:graphic>
          <a:graphicData uri="http://schemas.openxmlformats.org/presentationml/2006/ole">
            <mc:AlternateContent xmlns:mc="http://schemas.openxmlformats.org/markup-compatibility/2006">
              <mc:Choice xmlns:v="urn:schemas-microsoft-com:vml" Requires="v">
                <p:oleObj spid="_x0000_s9295" name="Visio" r:id="rId3" imgW="5915037" imgH="2790925" progId="Visio.DrawingConvertable.15">
                  <p:embed/>
                </p:oleObj>
              </mc:Choice>
              <mc:Fallback>
                <p:oleObj name="Visio" r:id="rId3" imgW="5915037" imgH="2790925" progId="Visio.DrawingConvertable.15">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38" y="1989634"/>
                        <a:ext cx="5760640" cy="2717774"/>
                      </a:xfrm>
                      <a:prstGeom prst="rect">
                        <a:avLst/>
                      </a:prstGeom>
                      <a:noFill/>
                    </p:spPr>
                  </p:pic>
                </p:oleObj>
              </mc:Fallback>
            </mc:AlternateContent>
          </a:graphicData>
        </a:graphic>
      </p:graphicFrame>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spTree>
    <p:extLst>
      <p:ext uri="{BB962C8B-B14F-4D97-AF65-F5344CB8AC3E}">
        <p14:creationId xmlns:p14="http://schemas.microsoft.com/office/powerpoint/2010/main" val="3646701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1054645" y="1227241"/>
            <a:ext cx="10297145" cy="1938992"/>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4.</a:t>
            </a:r>
            <a:r>
              <a:rPr lang="zh-CN" altLang="en-US" sz="2000" dirty="0">
                <a:solidFill>
                  <a:srgbClr val="1369B3"/>
                </a:solidFill>
                <a:latin typeface="微软雅黑" panose="020B0503020204020204" pitchFamily="34" charset="-122"/>
                <a:ea typeface="微软雅黑" panose="020B0503020204020204" pitchFamily="34" charset="-122"/>
                <a:cs typeface="+mn-ea"/>
              </a:rPr>
              <a:t>选择和投影</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选择是在一个关系中将</a:t>
            </a:r>
            <a:r>
              <a:rPr lang="zh-CN" altLang="en-US" sz="2000" dirty="0">
                <a:solidFill>
                  <a:srgbClr val="1369B3"/>
                </a:solidFill>
                <a:latin typeface="微软雅黑" panose="020B0503020204020204" pitchFamily="34" charset="-122"/>
                <a:ea typeface="微软雅黑" panose="020B0503020204020204" pitchFamily="34" charset="-122"/>
                <a:cs typeface="+mn-ea"/>
              </a:rPr>
              <a:t>满足条件</a:t>
            </a:r>
            <a:r>
              <a:rPr lang="zh-CN" altLang="en-US" sz="2000" dirty="0">
                <a:solidFill>
                  <a:srgbClr val="595959"/>
                </a:solidFill>
                <a:latin typeface="微软雅黑" panose="020B0503020204020204" pitchFamily="34" charset="-122"/>
                <a:ea typeface="微软雅黑" panose="020B0503020204020204" pitchFamily="34" charset="-122"/>
                <a:cs typeface="+mn-ea"/>
              </a:rPr>
              <a:t>的记录找出来，即</a:t>
            </a:r>
            <a:r>
              <a:rPr lang="zh-CN" altLang="en-US" sz="2000" dirty="0">
                <a:solidFill>
                  <a:srgbClr val="1369B3"/>
                </a:solidFill>
                <a:latin typeface="微软雅黑" panose="020B0503020204020204" pitchFamily="34" charset="-122"/>
                <a:ea typeface="微软雅黑" panose="020B0503020204020204" pitchFamily="34" charset="-122"/>
                <a:cs typeface="+mn-ea"/>
              </a:rPr>
              <a:t>水平方向</a:t>
            </a:r>
            <a:r>
              <a:rPr lang="zh-CN" altLang="en-US" sz="2000" dirty="0">
                <a:solidFill>
                  <a:srgbClr val="595959"/>
                </a:solidFill>
                <a:latin typeface="微软雅黑" panose="020B0503020204020204" pitchFamily="34" charset="-122"/>
                <a:ea typeface="微软雅黑" panose="020B0503020204020204" pitchFamily="34" charset="-122"/>
                <a:cs typeface="+mn-ea"/>
              </a:rPr>
              <a:t>筛选；</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投影是在一个关系中</a:t>
            </a:r>
            <a:r>
              <a:rPr lang="zh-CN" altLang="en-US" sz="2000" dirty="0">
                <a:solidFill>
                  <a:srgbClr val="1369B3"/>
                </a:solidFill>
                <a:latin typeface="微软雅黑" panose="020B0503020204020204" pitchFamily="34" charset="-122"/>
                <a:ea typeface="微软雅黑" panose="020B0503020204020204" pitchFamily="34" charset="-122"/>
                <a:cs typeface="+mn-ea"/>
              </a:rPr>
              <a:t>去掉不需要</a:t>
            </a:r>
            <a:r>
              <a:rPr lang="zh-CN" altLang="en-US" sz="2000" dirty="0">
                <a:solidFill>
                  <a:srgbClr val="595959"/>
                </a:solidFill>
                <a:latin typeface="微软雅黑" panose="020B0503020204020204" pitchFamily="34" charset="-122"/>
                <a:ea typeface="微软雅黑" panose="020B0503020204020204" pitchFamily="34" charset="-122"/>
                <a:cs typeface="+mn-ea"/>
              </a:rPr>
              <a:t>的字段，</a:t>
            </a:r>
            <a:r>
              <a:rPr lang="zh-CN" altLang="en-US" sz="2000" dirty="0">
                <a:solidFill>
                  <a:srgbClr val="1369B3"/>
                </a:solidFill>
                <a:latin typeface="微软雅黑" panose="020B0503020204020204" pitchFamily="34" charset="-122"/>
                <a:ea typeface="微软雅黑" panose="020B0503020204020204" pitchFamily="34" charset="-122"/>
                <a:cs typeface="+mn-ea"/>
              </a:rPr>
              <a:t>保留需要</a:t>
            </a:r>
            <a:r>
              <a:rPr lang="zh-CN" altLang="en-US" sz="2000" dirty="0">
                <a:solidFill>
                  <a:srgbClr val="595959"/>
                </a:solidFill>
                <a:latin typeface="微软雅黑" panose="020B0503020204020204" pitchFamily="34" charset="-122"/>
                <a:ea typeface="微软雅黑" panose="020B0503020204020204" pitchFamily="34" charset="-122"/>
                <a:cs typeface="+mn-ea"/>
              </a:rPr>
              <a:t>的字段，即</a:t>
            </a:r>
            <a:r>
              <a:rPr lang="zh-CN" altLang="en-US" sz="2000" dirty="0">
                <a:solidFill>
                  <a:srgbClr val="1369B3"/>
                </a:solidFill>
                <a:latin typeface="微软雅黑" panose="020B0503020204020204" pitchFamily="34" charset="-122"/>
                <a:ea typeface="微软雅黑" panose="020B0503020204020204" pitchFamily="34" charset="-122"/>
                <a:cs typeface="+mn-ea"/>
              </a:rPr>
              <a:t>垂直方向</a:t>
            </a:r>
            <a:r>
              <a:rPr lang="zh-CN" altLang="en-US" sz="2000" dirty="0">
                <a:solidFill>
                  <a:srgbClr val="595959"/>
                </a:solidFill>
                <a:latin typeface="微软雅黑" panose="020B0503020204020204" pitchFamily="34" charset="-122"/>
                <a:ea typeface="微软雅黑" panose="020B0503020204020204" pitchFamily="34" charset="-122"/>
                <a:cs typeface="+mn-ea"/>
              </a:rPr>
              <a:t>筛选。</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1369B2"/>
                </a:solidFill>
                <a:latin typeface="微软雅黑" panose="020B0503020204020204" pitchFamily="34" charset="-122"/>
                <a:ea typeface="微软雅黑" panose="020B0503020204020204" pitchFamily="34" charset="-122"/>
                <a:cs typeface="+mn-ea"/>
              </a:rPr>
              <a:t>选择和投影运算示例：</a:t>
            </a:r>
          </a:p>
        </p:txBody>
      </p:sp>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graphicFrame>
        <p:nvGraphicFramePr>
          <p:cNvPr id="3" name="对象 2"/>
          <p:cNvGraphicFramePr>
            <a:graphicFrameLocks noChangeAspect="1"/>
          </p:cNvGraphicFramePr>
          <p:nvPr>
            <p:extLst>
              <p:ext uri="{D42A27DB-BD31-4B8C-83A1-F6EECF244321}">
                <p14:modId xmlns:p14="http://schemas.microsoft.com/office/powerpoint/2010/main" val="23554586"/>
              </p:ext>
            </p:extLst>
          </p:nvPr>
        </p:nvGraphicFramePr>
        <p:xfrm>
          <a:off x="1774726" y="3285778"/>
          <a:ext cx="8438615" cy="2113657"/>
        </p:xfrm>
        <a:graphic>
          <a:graphicData uri="http://schemas.openxmlformats.org/presentationml/2006/ole">
            <mc:AlternateContent xmlns:mc="http://schemas.openxmlformats.org/markup-compatibility/2006">
              <mc:Choice xmlns:v="urn:schemas-microsoft-com:vml" Requires="v">
                <p:oleObj spid="_x0000_s10319" name="Visio" r:id="rId3" imgW="7772592" imgH="1952611" progId="Visio.DrawingConvertable.15">
                  <p:embed/>
                </p:oleObj>
              </mc:Choice>
              <mc:Fallback>
                <p:oleObj name="Visio" r:id="rId3" imgW="7772592" imgH="1952611" progId="Visio.DrawingConvertable.15">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726" y="3285778"/>
                        <a:ext cx="8438615" cy="2113657"/>
                      </a:xfrm>
                      <a:prstGeom prst="rect">
                        <a:avLst/>
                      </a:prstGeom>
                      <a:noFill/>
                    </p:spPr>
                  </p:pic>
                </p:oleObj>
              </mc:Fallback>
            </mc:AlternateContent>
          </a:graphicData>
        </a:graphic>
      </p:graphicFrame>
    </p:spTree>
    <p:extLst>
      <p:ext uri="{BB962C8B-B14F-4D97-AF65-F5344CB8AC3E}">
        <p14:creationId xmlns:p14="http://schemas.microsoft.com/office/powerpoint/2010/main" val="3444209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1054645" y="1227241"/>
            <a:ext cx="10297145" cy="2862322"/>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5.</a:t>
            </a:r>
            <a:r>
              <a:rPr lang="zh-CN" altLang="en-US" sz="2000" dirty="0">
                <a:solidFill>
                  <a:srgbClr val="1369B3"/>
                </a:solidFill>
                <a:latin typeface="微软雅黑" panose="020B0503020204020204" pitchFamily="34" charset="-122"/>
                <a:ea typeface="微软雅黑" panose="020B0503020204020204" pitchFamily="34" charset="-122"/>
                <a:cs typeface="+mn-ea"/>
              </a:rPr>
              <a:t>连接</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连接是在两个关系的笛卡儿积中选取字段间</a:t>
            </a:r>
            <a:r>
              <a:rPr lang="zh-CN" altLang="en-US" sz="2000" dirty="0">
                <a:solidFill>
                  <a:srgbClr val="1369B3"/>
                </a:solidFill>
                <a:latin typeface="微软雅黑" panose="020B0503020204020204" pitchFamily="34" charset="-122"/>
                <a:ea typeface="微软雅黑" panose="020B0503020204020204" pitchFamily="34" charset="-122"/>
                <a:cs typeface="+mn-ea"/>
              </a:rPr>
              <a:t>满足一定条件</a:t>
            </a:r>
            <a:r>
              <a:rPr lang="zh-CN" altLang="en-US" sz="2000" dirty="0">
                <a:solidFill>
                  <a:srgbClr val="595959"/>
                </a:solidFill>
                <a:latin typeface="微软雅黑" panose="020B0503020204020204" pitchFamily="34" charset="-122"/>
                <a:ea typeface="微软雅黑" panose="020B0503020204020204" pitchFamily="34" charset="-122"/>
                <a:cs typeface="+mn-ea"/>
              </a:rPr>
              <a:t>的记录。</a:t>
            </a: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常用的连接方式有</a:t>
            </a:r>
            <a:r>
              <a:rPr lang="zh-CN" altLang="en-US" sz="2000" dirty="0">
                <a:solidFill>
                  <a:srgbClr val="1369B3"/>
                </a:solidFill>
                <a:latin typeface="微软雅黑" panose="020B0503020204020204" pitchFamily="34" charset="-122"/>
                <a:ea typeface="微软雅黑" panose="020B0503020204020204" pitchFamily="34" charset="-122"/>
                <a:cs typeface="+mn-ea"/>
              </a:rPr>
              <a:t>等值连接</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3"/>
                </a:solidFill>
                <a:latin typeface="微软雅黑" panose="020B0503020204020204" pitchFamily="34" charset="-122"/>
                <a:ea typeface="微软雅黑" panose="020B0503020204020204" pitchFamily="34" charset="-122"/>
                <a:cs typeface="+mn-ea"/>
              </a:rPr>
              <a:t>自然连接</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假设有关系</a:t>
            </a:r>
            <a:r>
              <a:rPr lang="en-US" altLang="zh-CN" sz="2000" dirty="0">
                <a:solidFill>
                  <a:srgbClr val="595959"/>
                </a:solidFill>
                <a:latin typeface="微软雅黑" panose="020B0503020204020204" pitchFamily="34" charset="-122"/>
                <a:ea typeface="微软雅黑" panose="020B0503020204020204" pitchFamily="34" charset="-122"/>
                <a:cs typeface="+mn-ea"/>
              </a:rPr>
              <a:t>R</a:t>
            </a:r>
            <a:r>
              <a:rPr lang="zh-CN" altLang="en-US" sz="2000" dirty="0">
                <a:solidFill>
                  <a:srgbClr val="595959"/>
                </a:solidFill>
                <a:latin typeface="微软雅黑" panose="020B0503020204020204" pitchFamily="34" charset="-122"/>
                <a:ea typeface="微软雅黑" panose="020B0503020204020204" pitchFamily="34" charset="-122"/>
                <a:cs typeface="+mn-ea"/>
              </a:rPr>
              <a:t>和关系</a:t>
            </a:r>
            <a:r>
              <a:rPr lang="en-US" altLang="zh-CN" sz="2000" dirty="0">
                <a:solidFill>
                  <a:srgbClr val="595959"/>
                </a:solidFill>
                <a:latin typeface="微软雅黑" panose="020B0503020204020204" pitchFamily="34" charset="-122"/>
                <a:ea typeface="微软雅黑" panose="020B0503020204020204" pitchFamily="34" charset="-122"/>
                <a:cs typeface="+mn-ea"/>
              </a:rPr>
              <a:t>S</a:t>
            </a:r>
            <a:r>
              <a:rPr lang="zh-CN" altLang="en-US" sz="2000" dirty="0">
                <a:solidFill>
                  <a:srgbClr val="595959"/>
                </a:solidFill>
                <a:latin typeface="微软雅黑" panose="020B0503020204020204" pitchFamily="34" charset="-122"/>
                <a:ea typeface="微软雅黑" panose="020B0503020204020204" pitchFamily="34" charset="-122"/>
                <a:cs typeface="+mn-ea"/>
              </a:rPr>
              <a:t>，使用</a:t>
            </a:r>
            <a:r>
              <a:rPr lang="en-US" altLang="zh-CN" sz="2000" dirty="0">
                <a:solidFill>
                  <a:srgbClr val="595959"/>
                </a:solidFill>
                <a:latin typeface="微软雅黑" panose="020B0503020204020204" pitchFamily="34" charset="-122"/>
                <a:ea typeface="微软雅黑" panose="020B0503020204020204" pitchFamily="34" charset="-122"/>
                <a:cs typeface="+mn-ea"/>
              </a:rPr>
              <a:t>A</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595959"/>
                </a:solidFill>
                <a:latin typeface="微软雅黑" panose="020B0503020204020204" pitchFamily="34" charset="-122"/>
                <a:ea typeface="微软雅黑" panose="020B0503020204020204" pitchFamily="34" charset="-122"/>
                <a:cs typeface="+mn-ea"/>
              </a:rPr>
              <a:t>B</a:t>
            </a:r>
            <a:r>
              <a:rPr lang="zh-CN" altLang="en-US" sz="2000" dirty="0">
                <a:solidFill>
                  <a:srgbClr val="595959"/>
                </a:solidFill>
                <a:latin typeface="微软雅黑" panose="020B0503020204020204" pitchFamily="34" charset="-122"/>
                <a:ea typeface="微软雅黑" panose="020B0503020204020204" pitchFamily="34" charset="-122"/>
                <a:cs typeface="+mn-ea"/>
              </a:rPr>
              <a:t>分别表示</a:t>
            </a:r>
            <a:r>
              <a:rPr lang="en-US" altLang="zh-CN" sz="2000" dirty="0">
                <a:solidFill>
                  <a:srgbClr val="595959"/>
                </a:solidFill>
                <a:latin typeface="微软雅黑" panose="020B0503020204020204" pitchFamily="34" charset="-122"/>
                <a:ea typeface="微软雅黑" panose="020B0503020204020204" pitchFamily="34" charset="-122"/>
                <a:cs typeface="+mn-ea"/>
              </a:rPr>
              <a:t>R</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595959"/>
                </a:solidFill>
                <a:latin typeface="微软雅黑" panose="020B0503020204020204" pitchFamily="34" charset="-122"/>
                <a:ea typeface="微软雅黑" panose="020B0503020204020204" pitchFamily="34" charset="-122"/>
                <a:cs typeface="+mn-ea"/>
              </a:rPr>
              <a:t>S</a:t>
            </a:r>
            <a:r>
              <a:rPr lang="zh-CN" altLang="en-US" sz="2000" dirty="0">
                <a:solidFill>
                  <a:srgbClr val="595959"/>
                </a:solidFill>
                <a:latin typeface="微软雅黑" panose="020B0503020204020204" pitchFamily="34" charset="-122"/>
                <a:ea typeface="微软雅黑" panose="020B0503020204020204" pitchFamily="34" charset="-122"/>
                <a:cs typeface="+mn-ea"/>
              </a:rPr>
              <a:t>中数目相等且可比的字段组。等值连接是在</a:t>
            </a:r>
            <a:r>
              <a:rPr lang="en-US" altLang="zh-CN" sz="2000" dirty="0">
                <a:solidFill>
                  <a:srgbClr val="595959"/>
                </a:solidFill>
                <a:latin typeface="微软雅黑" panose="020B0503020204020204" pitchFamily="34" charset="-122"/>
                <a:ea typeface="微软雅黑" panose="020B0503020204020204" pitchFamily="34" charset="-122"/>
                <a:cs typeface="+mn-ea"/>
              </a:rPr>
              <a:t>R</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595959"/>
                </a:solidFill>
                <a:latin typeface="微软雅黑" panose="020B0503020204020204" pitchFamily="34" charset="-122"/>
                <a:ea typeface="微软雅黑" panose="020B0503020204020204" pitchFamily="34" charset="-122"/>
                <a:cs typeface="+mn-ea"/>
              </a:rPr>
              <a:t>S</a:t>
            </a:r>
            <a:r>
              <a:rPr lang="zh-CN" altLang="en-US" sz="2000" dirty="0">
                <a:solidFill>
                  <a:srgbClr val="595959"/>
                </a:solidFill>
                <a:latin typeface="微软雅黑" panose="020B0503020204020204" pitchFamily="34" charset="-122"/>
                <a:ea typeface="微软雅黑" panose="020B0503020204020204" pitchFamily="34" charset="-122"/>
                <a:cs typeface="+mn-ea"/>
              </a:rPr>
              <a:t>的笛卡儿积中选取</a:t>
            </a:r>
            <a:r>
              <a:rPr lang="en-US" altLang="zh-CN" sz="2000" dirty="0">
                <a:solidFill>
                  <a:srgbClr val="595959"/>
                </a:solidFill>
                <a:latin typeface="微软雅黑" panose="020B0503020204020204" pitchFamily="34" charset="-122"/>
                <a:ea typeface="微软雅黑" panose="020B0503020204020204" pitchFamily="34" charset="-122"/>
                <a:cs typeface="+mn-ea"/>
              </a:rPr>
              <a:t>A</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B</a:t>
            </a:r>
            <a:r>
              <a:rPr lang="zh-CN" altLang="en-US" sz="2000" dirty="0">
                <a:solidFill>
                  <a:srgbClr val="595959"/>
                </a:solidFill>
                <a:latin typeface="微软雅黑" panose="020B0503020204020204" pitchFamily="34" charset="-122"/>
                <a:ea typeface="微软雅黑" panose="020B0503020204020204" pitchFamily="34" charset="-122"/>
                <a:cs typeface="+mn-ea"/>
              </a:rPr>
              <a:t>字段值相等的记录。自然连接是一种特殊的等值连接，要求</a:t>
            </a:r>
            <a:r>
              <a:rPr lang="en-US" altLang="zh-CN" sz="2000" dirty="0">
                <a:solidFill>
                  <a:srgbClr val="595959"/>
                </a:solidFill>
                <a:latin typeface="微软雅黑" panose="020B0503020204020204" pitchFamily="34" charset="-122"/>
                <a:ea typeface="微软雅黑" panose="020B0503020204020204" pitchFamily="34" charset="-122"/>
                <a:cs typeface="+mn-ea"/>
              </a:rPr>
              <a:t>R</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595959"/>
                </a:solidFill>
                <a:latin typeface="微软雅黑" panose="020B0503020204020204" pitchFamily="34" charset="-122"/>
                <a:ea typeface="微软雅黑" panose="020B0503020204020204" pitchFamily="34" charset="-122"/>
                <a:cs typeface="+mn-ea"/>
              </a:rPr>
              <a:t>S</a:t>
            </a:r>
            <a:r>
              <a:rPr lang="zh-CN" altLang="en-US" sz="2000" dirty="0">
                <a:solidFill>
                  <a:srgbClr val="595959"/>
                </a:solidFill>
                <a:latin typeface="微软雅黑" panose="020B0503020204020204" pitchFamily="34" charset="-122"/>
                <a:ea typeface="微软雅黑" panose="020B0503020204020204" pitchFamily="34" charset="-122"/>
                <a:cs typeface="+mn-ea"/>
              </a:rPr>
              <a:t>必需有相同的字段组，进行等值连接后再去除重复的字段组。</a:t>
            </a:r>
          </a:p>
        </p:txBody>
      </p:sp>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spTree>
    <p:extLst>
      <p:ext uri="{BB962C8B-B14F-4D97-AF65-F5344CB8AC3E}">
        <p14:creationId xmlns:p14="http://schemas.microsoft.com/office/powerpoint/2010/main" val="4057881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l">
              <a:buClrTx/>
              <a:buSzTx/>
              <a:buFontTx/>
            </a:pPr>
            <a:r>
              <a:rPr lang="zh-CN" altLang="en-US" sz="4800" b="1" dirty="0">
                <a:solidFill>
                  <a:srgbClr val="595959"/>
                </a:solidFill>
                <a:latin typeface="微软雅黑" panose="020B0503020204020204" pitchFamily="34" charset="-122"/>
                <a:ea typeface="微软雅黑" panose="020B0503020204020204" pitchFamily="34" charset="-122"/>
                <a:cs typeface="+mn-ea"/>
                <a:sym typeface="+mn-lt"/>
              </a:rPr>
              <a:t>初识数据库</a:t>
            </a: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1.1</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982638" y="1197546"/>
            <a:ext cx="10297145" cy="499624"/>
          </a:xfrm>
          <a:prstGeom prst="rect">
            <a:avLst/>
          </a:prstGeom>
          <a:noFill/>
        </p:spPr>
        <p:txBody>
          <a:bodyPr wrap="square">
            <a:spAutoFit/>
          </a:bodyPr>
          <a:lstStyle/>
          <a:p>
            <a:pPr>
              <a:lnSpc>
                <a:spcPct val="150000"/>
              </a:lnSpc>
            </a:pPr>
            <a:r>
              <a:rPr lang="zh-CN" altLang="en-US" sz="2000" dirty="0">
                <a:solidFill>
                  <a:srgbClr val="1369B2"/>
                </a:solidFill>
                <a:latin typeface="微软雅黑" panose="020B0503020204020204" pitchFamily="34" charset="-122"/>
                <a:ea typeface="微软雅黑" panose="020B0503020204020204" pitchFamily="34" charset="-122"/>
                <a:cs typeface="+mn-ea"/>
              </a:rPr>
              <a:t>连接运算示例：</a:t>
            </a:r>
          </a:p>
        </p:txBody>
      </p:sp>
      <p:graphicFrame>
        <p:nvGraphicFramePr>
          <p:cNvPr id="4" name="对象 3"/>
          <p:cNvGraphicFramePr>
            <a:graphicFrameLocks noChangeAspect="1"/>
          </p:cNvGraphicFramePr>
          <p:nvPr>
            <p:extLst>
              <p:ext uri="{D42A27DB-BD31-4B8C-83A1-F6EECF244321}">
                <p14:modId xmlns:p14="http://schemas.microsoft.com/office/powerpoint/2010/main" val="3723304734"/>
              </p:ext>
            </p:extLst>
          </p:nvPr>
        </p:nvGraphicFramePr>
        <p:xfrm>
          <a:off x="1198662" y="1778412"/>
          <a:ext cx="9510894" cy="3888432"/>
        </p:xfrm>
        <a:graphic>
          <a:graphicData uri="http://schemas.openxmlformats.org/presentationml/2006/ole">
            <mc:AlternateContent xmlns:mc="http://schemas.openxmlformats.org/markup-compatibility/2006">
              <mc:Choice xmlns:v="urn:schemas-microsoft-com:vml" Requires="v">
                <p:oleObj spid="_x0000_s11343" name="Visio" r:id="rId3" imgW="12906267" imgH="5276694" progId="Visio.DrawingConvertable.15">
                  <p:embed/>
                </p:oleObj>
              </mc:Choice>
              <mc:Fallback>
                <p:oleObj name="Visio" r:id="rId3" imgW="12906267" imgH="5276694" progId="Visio.DrawingConvertable.15">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662" y="1778412"/>
                        <a:ext cx="9510894" cy="3888432"/>
                      </a:xfrm>
                      <a:prstGeom prst="rect">
                        <a:avLst/>
                      </a:prstGeom>
                      <a:noFill/>
                    </p:spPr>
                  </p:pic>
                </p:oleObj>
              </mc:Fallback>
            </mc:AlternateContent>
          </a:graphicData>
        </a:graphic>
      </p:graphicFrame>
      <p:sp>
        <p:nvSpPr>
          <p:cNvPr id="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关系运算</a:t>
            </a:r>
          </a:p>
        </p:txBody>
      </p:sp>
    </p:spTree>
    <p:extLst>
      <p:ext uri="{BB962C8B-B14F-4D97-AF65-F5344CB8AC3E}">
        <p14:creationId xmlns:p14="http://schemas.microsoft.com/office/powerpoint/2010/main" val="3620109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4" y="3576722"/>
            <a:ext cx="5679841"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en-US" altLang="zh-CN"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SQL</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简介</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a:t>
            </a:r>
            <a:r>
              <a:rPr lang="en-US" altLang="zh-CN"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SQL</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常用功能</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en-US" altLang="zh-CN"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SQL</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语法规则</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595959"/>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1.3.4  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简介</a:t>
            </a:r>
          </a:p>
        </p:txBody>
      </p:sp>
    </p:spTree>
    <p:extLst>
      <p:ext uri="{BB962C8B-B14F-4D97-AF65-F5344CB8AC3E}">
        <p14:creationId xmlns:p14="http://schemas.microsoft.com/office/powerpoint/2010/main" val="651921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1054645" y="1227241"/>
            <a:ext cx="10297145" cy="553998"/>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根据</a:t>
            </a:r>
            <a:r>
              <a:rPr lang="en-US" altLang="zh-CN" sz="2000" dirty="0">
                <a:solidFill>
                  <a:srgbClr val="595959"/>
                </a:solidFill>
                <a:latin typeface="微软雅黑" panose="020B0503020204020204" pitchFamily="34" charset="-122"/>
                <a:ea typeface="微软雅黑" panose="020B0503020204020204" pitchFamily="34" charset="-122"/>
                <a:cs typeface="+mn-ea"/>
              </a:rPr>
              <a:t>SQL</a:t>
            </a:r>
            <a:r>
              <a:rPr lang="zh-CN" altLang="en-US" sz="2000" dirty="0">
                <a:solidFill>
                  <a:srgbClr val="595959"/>
                </a:solidFill>
                <a:latin typeface="微软雅黑" panose="020B0503020204020204" pitchFamily="34" charset="-122"/>
                <a:ea typeface="微软雅黑" panose="020B0503020204020204" pitchFamily="34" charset="-122"/>
                <a:cs typeface="+mn-ea"/>
              </a:rPr>
              <a:t>的功能，将</a:t>
            </a:r>
            <a:r>
              <a:rPr lang="en-US" altLang="zh-CN" sz="2000" dirty="0">
                <a:solidFill>
                  <a:srgbClr val="1369B2"/>
                </a:solidFill>
                <a:latin typeface="微软雅黑" panose="020B0503020204020204" pitchFamily="34" charset="-122"/>
                <a:ea typeface="微软雅黑" panose="020B0503020204020204" pitchFamily="34" charset="-122"/>
                <a:cs typeface="+mn-ea"/>
              </a:rPr>
              <a:t>SQL</a:t>
            </a:r>
            <a:r>
              <a:rPr lang="zh-CN" altLang="en-US" sz="2000" dirty="0">
                <a:solidFill>
                  <a:srgbClr val="595959"/>
                </a:solidFill>
                <a:latin typeface="微软雅黑" panose="020B0503020204020204" pitchFamily="34" charset="-122"/>
                <a:ea typeface="微软雅黑" panose="020B0503020204020204" pitchFamily="34" charset="-122"/>
                <a:cs typeface="+mn-ea"/>
              </a:rPr>
              <a:t>划分为</a:t>
            </a:r>
            <a:r>
              <a:rPr lang="en-US" altLang="zh-CN" sz="2000" dirty="0">
                <a:solidFill>
                  <a:srgbClr val="1369B2"/>
                </a:solidFill>
                <a:latin typeface="微软雅黑" panose="020B0503020204020204" pitchFamily="34" charset="-122"/>
                <a:ea typeface="微软雅黑" panose="020B0503020204020204" pitchFamily="34" charset="-122"/>
                <a:cs typeface="+mn-ea"/>
              </a:rPr>
              <a:t>4</a:t>
            </a:r>
            <a:r>
              <a:rPr lang="zh-CN" altLang="en-US" sz="2000" dirty="0">
                <a:solidFill>
                  <a:srgbClr val="1369B2"/>
                </a:solidFill>
                <a:latin typeface="微软雅黑" panose="020B0503020204020204" pitchFamily="34" charset="-122"/>
                <a:ea typeface="微软雅黑" panose="020B0503020204020204" pitchFamily="34" charset="-122"/>
                <a:cs typeface="+mn-ea"/>
              </a:rPr>
              <a:t>部分：</a:t>
            </a:r>
          </a:p>
        </p:txBody>
      </p:sp>
      <p:sp>
        <p:nvSpPr>
          <p:cNvPr id="4" name="矩形 3">
            <a:extLst>
              <a:ext uri="{FF2B5EF4-FFF2-40B4-BE49-F238E27FC236}">
                <a16:creationId xmlns:a16="http://schemas.microsoft.com/office/drawing/2014/main" id="{E22093F1-8748-DF76-0CC1-FE4E36096317}"/>
              </a:ext>
            </a:extLst>
          </p:cNvPr>
          <p:cNvSpPr/>
          <p:nvPr/>
        </p:nvSpPr>
        <p:spPr>
          <a:xfrm>
            <a:off x="4133017" y="2061642"/>
            <a:ext cx="6427169"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9432036-84F3-7CF4-8F1F-A0549CD07F92}"/>
              </a:ext>
            </a:extLst>
          </p:cNvPr>
          <p:cNvSpPr/>
          <p:nvPr/>
        </p:nvSpPr>
        <p:spPr>
          <a:xfrm>
            <a:off x="4134022" y="3114032"/>
            <a:ext cx="6426050"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原创设计师QQ598969553          _8">
            <a:extLst>
              <a:ext uri="{FF2B5EF4-FFF2-40B4-BE49-F238E27FC236}">
                <a16:creationId xmlns:a16="http://schemas.microsoft.com/office/drawing/2014/main" id="{B8A86F15-1797-28AA-1001-F0096AD84F98}"/>
              </a:ext>
            </a:extLst>
          </p:cNvPr>
          <p:cNvSpPr/>
          <p:nvPr/>
        </p:nvSpPr>
        <p:spPr>
          <a:xfrm>
            <a:off x="1198662" y="3594789"/>
            <a:ext cx="2352123" cy="527355"/>
          </a:xfrm>
          <a:prstGeom prst="roundRect">
            <a:avLst/>
          </a:prstGeom>
          <a:solidFill>
            <a:srgbClr val="005DA2"/>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8" name="原创设计师QQ598969553          _9">
            <a:extLst>
              <a:ext uri="{FF2B5EF4-FFF2-40B4-BE49-F238E27FC236}">
                <a16:creationId xmlns:a16="http://schemas.microsoft.com/office/drawing/2014/main" id="{083EE87A-BD6C-725F-C183-232A09D6957B}"/>
              </a:ext>
            </a:extLst>
          </p:cNvPr>
          <p:cNvSpPr txBox="1"/>
          <p:nvPr/>
        </p:nvSpPr>
        <p:spPr>
          <a:xfrm>
            <a:off x="1304759" y="3690064"/>
            <a:ext cx="2139927" cy="369332"/>
          </a:xfrm>
          <a:prstGeom prst="rect">
            <a:avLst/>
          </a:prstGeom>
          <a:noFill/>
        </p:spPr>
        <p:txBody>
          <a:bodyPr wrap="square" rtlCol="0">
            <a:spAutoFit/>
          </a:bodyPr>
          <a:lstStyle/>
          <a:p>
            <a:pPr lvl="0" algn="ctr" defTabSz="1216660">
              <a:spcBef>
                <a:spcPct val="20000"/>
              </a:spcBef>
              <a:defRPr/>
            </a:pPr>
            <a:r>
              <a:rPr lang="en-US" altLang="zh-CN" sz="1800" dirty="0">
                <a:solidFill>
                  <a:schemeClr val="bg1"/>
                </a:solidFill>
                <a:latin typeface="微软雅黑" panose="020B0503020204020204" pitchFamily="34" charset="-122"/>
                <a:ea typeface="微软雅黑" panose="020B0503020204020204" pitchFamily="34" charset="-122"/>
                <a:cs typeface="+mn-ea"/>
                <a:sym typeface="+mn-lt"/>
              </a:rPr>
              <a:t>SQL</a:t>
            </a:r>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的功能</a:t>
            </a:r>
          </a:p>
        </p:txBody>
      </p:sp>
      <p:sp>
        <p:nvSpPr>
          <p:cNvPr id="9" name="左大括号 8">
            <a:extLst>
              <a:ext uri="{FF2B5EF4-FFF2-40B4-BE49-F238E27FC236}">
                <a16:creationId xmlns:a16="http://schemas.microsoft.com/office/drawing/2014/main" id="{A870FB52-C972-1DE3-5562-F45CCC9560DD}"/>
              </a:ext>
            </a:extLst>
          </p:cNvPr>
          <p:cNvSpPr/>
          <p:nvPr/>
        </p:nvSpPr>
        <p:spPr>
          <a:xfrm>
            <a:off x="3703513" y="2291457"/>
            <a:ext cx="253796" cy="3098335"/>
          </a:xfrm>
          <a:prstGeom prst="leftBrace">
            <a:avLst/>
          </a:prstGeom>
          <a:ln>
            <a:solidFill>
              <a:srgbClr val="1369B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0" name="原创设计师QQ598969553          _9">
            <a:extLst>
              <a:ext uri="{FF2B5EF4-FFF2-40B4-BE49-F238E27FC236}">
                <a16:creationId xmlns:a16="http://schemas.microsoft.com/office/drawing/2014/main" id="{2FDEFE17-32D8-7819-CA1F-C66927004DF7}"/>
              </a:ext>
            </a:extLst>
          </p:cNvPr>
          <p:cNvSpPr txBox="1"/>
          <p:nvPr/>
        </p:nvSpPr>
        <p:spPr>
          <a:xfrm>
            <a:off x="4475329" y="2164976"/>
            <a:ext cx="5742059" cy="369332"/>
          </a:xfrm>
          <a:prstGeom prst="rect">
            <a:avLst/>
          </a:prstGeom>
          <a:noFill/>
        </p:spPr>
        <p:txBody>
          <a:bodyPr wrap="square" rtlCol="0">
            <a:spAutoFit/>
          </a:bodyPr>
          <a:lstStyle/>
          <a:p>
            <a:pPr lvl="0" algn="ctr" defTabSz="1216660">
              <a:spcBef>
                <a:spcPct val="20000"/>
              </a:spcBef>
              <a:defRPr/>
            </a:pP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数据</a:t>
            </a:r>
            <a:r>
              <a:rPr lang="zh-CN" altLang="en-US" sz="1800" dirty="0">
                <a:solidFill>
                  <a:srgbClr val="1369B3"/>
                </a:solidFill>
                <a:latin typeface="微软雅黑" panose="020B0503020204020204" pitchFamily="34" charset="-122"/>
                <a:ea typeface="微软雅黑" panose="020B0503020204020204" pitchFamily="34" charset="-122"/>
                <a:cs typeface="+mn-ea"/>
                <a:sym typeface="+mn-lt"/>
              </a:rPr>
              <a:t>查询</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语言（</a:t>
            </a:r>
            <a:r>
              <a:rPr lang="en-US" altLang="zh-CN" sz="1800" dirty="0">
                <a:solidFill>
                  <a:srgbClr val="595959"/>
                </a:solidFill>
                <a:latin typeface="微软雅黑" panose="020B0503020204020204" pitchFamily="34" charset="-122"/>
                <a:ea typeface="微软雅黑" panose="020B0503020204020204" pitchFamily="34" charset="-122"/>
                <a:cs typeface="+mn-ea"/>
                <a:sym typeface="+mn-lt"/>
              </a:rPr>
              <a:t>Data Query Language</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a:t>
            </a:r>
            <a:r>
              <a:rPr lang="en-US" altLang="zh-CN" sz="1800" dirty="0">
                <a:solidFill>
                  <a:srgbClr val="1369B3"/>
                </a:solidFill>
                <a:latin typeface="微软雅黑" panose="020B0503020204020204" pitchFamily="34" charset="-122"/>
                <a:ea typeface="微软雅黑" panose="020B0503020204020204" pitchFamily="34" charset="-122"/>
                <a:cs typeface="+mn-ea"/>
                <a:sym typeface="+mn-lt"/>
              </a:rPr>
              <a:t>DQL</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a:t>
            </a:r>
          </a:p>
        </p:txBody>
      </p:sp>
      <p:sp>
        <p:nvSpPr>
          <p:cNvPr id="11" name="原创设计师QQ598969553          _9">
            <a:extLst>
              <a:ext uri="{FF2B5EF4-FFF2-40B4-BE49-F238E27FC236}">
                <a16:creationId xmlns:a16="http://schemas.microsoft.com/office/drawing/2014/main" id="{25FDD8C0-20A6-3A02-E9C7-5F4A1F7C8D34}"/>
              </a:ext>
            </a:extLst>
          </p:cNvPr>
          <p:cNvSpPr txBox="1"/>
          <p:nvPr/>
        </p:nvSpPr>
        <p:spPr>
          <a:xfrm>
            <a:off x="4475329" y="3217366"/>
            <a:ext cx="5742377" cy="369332"/>
          </a:xfrm>
          <a:prstGeom prst="rect">
            <a:avLst/>
          </a:prstGeom>
          <a:noFill/>
        </p:spPr>
        <p:txBody>
          <a:bodyPr wrap="square" rtlCol="0">
            <a:spAutoFit/>
          </a:bodyPr>
          <a:lstStyle/>
          <a:p>
            <a:pPr lvl="0" algn="ctr" defTabSz="1216660">
              <a:spcBef>
                <a:spcPct val="20000"/>
              </a:spcBef>
              <a:defRPr/>
            </a:pP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数据</a:t>
            </a:r>
            <a:r>
              <a:rPr lang="zh-CN" altLang="en-US" sz="1800" dirty="0">
                <a:solidFill>
                  <a:srgbClr val="1369B3"/>
                </a:solidFill>
                <a:latin typeface="微软雅黑" panose="020B0503020204020204" pitchFamily="34" charset="-122"/>
                <a:ea typeface="微软雅黑" panose="020B0503020204020204" pitchFamily="34" charset="-122"/>
                <a:cs typeface="+mn-ea"/>
                <a:sym typeface="+mn-lt"/>
              </a:rPr>
              <a:t>操作</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语言（</a:t>
            </a:r>
            <a:r>
              <a:rPr lang="en-US" altLang="zh-CN" sz="1800" dirty="0">
                <a:solidFill>
                  <a:srgbClr val="595959"/>
                </a:solidFill>
                <a:latin typeface="微软雅黑" panose="020B0503020204020204" pitchFamily="34" charset="-122"/>
                <a:ea typeface="微软雅黑" panose="020B0503020204020204" pitchFamily="34" charset="-122"/>
                <a:cs typeface="+mn-ea"/>
                <a:sym typeface="+mn-lt"/>
              </a:rPr>
              <a:t>Data Manipulation Language</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a:t>
            </a:r>
            <a:r>
              <a:rPr lang="en-US" altLang="zh-CN" sz="1800" dirty="0">
                <a:solidFill>
                  <a:srgbClr val="1369B3"/>
                </a:solidFill>
                <a:latin typeface="微软雅黑" panose="020B0503020204020204" pitchFamily="34" charset="-122"/>
                <a:ea typeface="微软雅黑" panose="020B0503020204020204" pitchFamily="34" charset="-122"/>
                <a:cs typeface="+mn-ea"/>
                <a:sym typeface="+mn-lt"/>
              </a:rPr>
              <a:t>DML</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a:t>
            </a:r>
          </a:p>
        </p:txBody>
      </p:sp>
      <p:sp>
        <p:nvSpPr>
          <p:cNvPr id="12" name="矩形 11">
            <a:extLst>
              <a:ext uri="{FF2B5EF4-FFF2-40B4-BE49-F238E27FC236}">
                <a16:creationId xmlns:a16="http://schemas.microsoft.com/office/drawing/2014/main" id="{D9432036-84F3-7CF4-8F1F-A0549CD07F92}"/>
              </a:ext>
            </a:extLst>
          </p:cNvPr>
          <p:cNvSpPr/>
          <p:nvPr/>
        </p:nvSpPr>
        <p:spPr>
          <a:xfrm>
            <a:off x="4133452" y="4122144"/>
            <a:ext cx="6426685"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原创设计师QQ598969553          _9">
            <a:extLst>
              <a:ext uri="{FF2B5EF4-FFF2-40B4-BE49-F238E27FC236}">
                <a16:creationId xmlns:a16="http://schemas.microsoft.com/office/drawing/2014/main" id="{25FDD8C0-20A6-3A02-E9C7-5F4A1F7C8D34}"/>
              </a:ext>
            </a:extLst>
          </p:cNvPr>
          <p:cNvSpPr txBox="1"/>
          <p:nvPr/>
        </p:nvSpPr>
        <p:spPr>
          <a:xfrm>
            <a:off x="4475329" y="4231904"/>
            <a:ext cx="5744425" cy="369332"/>
          </a:xfrm>
          <a:prstGeom prst="rect">
            <a:avLst/>
          </a:prstGeom>
          <a:noFill/>
        </p:spPr>
        <p:txBody>
          <a:bodyPr wrap="square" rtlCol="0">
            <a:spAutoFit/>
          </a:bodyPr>
          <a:lstStyle/>
          <a:p>
            <a:pPr lvl="0" algn="ctr" defTabSz="1216660">
              <a:spcBef>
                <a:spcPct val="20000"/>
              </a:spcBef>
              <a:defRPr/>
            </a:pP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数据</a:t>
            </a:r>
            <a:r>
              <a:rPr lang="zh-CN" altLang="en-US" sz="1800" dirty="0">
                <a:solidFill>
                  <a:srgbClr val="1369B3"/>
                </a:solidFill>
                <a:latin typeface="微软雅黑" panose="020B0503020204020204" pitchFamily="34" charset="-122"/>
                <a:ea typeface="微软雅黑" panose="020B0503020204020204" pitchFamily="34" charset="-122"/>
                <a:cs typeface="+mn-ea"/>
                <a:sym typeface="+mn-lt"/>
              </a:rPr>
              <a:t>定义</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语言（</a:t>
            </a:r>
            <a:r>
              <a:rPr lang="en-US" altLang="zh-CN" sz="1800" dirty="0">
                <a:solidFill>
                  <a:srgbClr val="595959"/>
                </a:solidFill>
                <a:latin typeface="微软雅黑" panose="020B0503020204020204" pitchFamily="34" charset="-122"/>
                <a:ea typeface="微软雅黑" panose="020B0503020204020204" pitchFamily="34" charset="-122"/>
                <a:cs typeface="+mn-ea"/>
                <a:sym typeface="+mn-lt"/>
              </a:rPr>
              <a:t>Data Definition Language</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a:t>
            </a:r>
            <a:r>
              <a:rPr lang="en-US" altLang="zh-CN" sz="1800" dirty="0">
                <a:solidFill>
                  <a:srgbClr val="1369B3"/>
                </a:solidFill>
                <a:latin typeface="微软雅黑" panose="020B0503020204020204" pitchFamily="34" charset="-122"/>
                <a:ea typeface="微软雅黑" panose="020B0503020204020204" pitchFamily="34" charset="-122"/>
                <a:cs typeface="+mn-ea"/>
                <a:sym typeface="+mn-lt"/>
              </a:rPr>
              <a:t>DDL</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a:t>
            </a:r>
          </a:p>
        </p:txBody>
      </p:sp>
      <p:sp>
        <p:nvSpPr>
          <p:cNvPr id="14" name="矩形 13">
            <a:extLst>
              <a:ext uri="{FF2B5EF4-FFF2-40B4-BE49-F238E27FC236}">
                <a16:creationId xmlns:a16="http://schemas.microsoft.com/office/drawing/2014/main" id="{D9432036-84F3-7CF4-8F1F-A0549CD07F92}"/>
              </a:ext>
            </a:extLst>
          </p:cNvPr>
          <p:cNvSpPr/>
          <p:nvPr/>
        </p:nvSpPr>
        <p:spPr>
          <a:xfrm>
            <a:off x="4133017" y="5130320"/>
            <a:ext cx="6426685"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原创设计师QQ598969553          _9">
            <a:extLst>
              <a:ext uri="{FF2B5EF4-FFF2-40B4-BE49-F238E27FC236}">
                <a16:creationId xmlns:a16="http://schemas.microsoft.com/office/drawing/2014/main" id="{25FDD8C0-20A6-3A02-E9C7-5F4A1F7C8D34}"/>
              </a:ext>
            </a:extLst>
          </p:cNvPr>
          <p:cNvSpPr txBox="1"/>
          <p:nvPr/>
        </p:nvSpPr>
        <p:spPr>
          <a:xfrm>
            <a:off x="4472963" y="5233654"/>
            <a:ext cx="5744425" cy="369332"/>
          </a:xfrm>
          <a:prstGeom prst="rect">
            <a:avLst/>
          </a:prstGeom>
          <a:noFill/>
        </p:spPr>
        <p:txBody>
          <a:bodyPr wrap="square" rtlCol="0">
            <a:spAutoFit/>
          </a:bodyPr>
          <a:lstStyle/>
          <a:p>
            <a:pPr lvl="0" algn="ctr" defTabSz="1216660">
              <a:spcBef>
                <a:spcPct val="20000"/>
              </a:spcBef>
              <a:defRPr/>
            </a:pP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数据</a:t>
            </a:r>
            <a:r>
              <a:rPr lang="zh-CN" altLang="en-US" sz="1800" dirty="0">
                <a:solidFill>
                  <a:srgbClr val="1369B3"/>
                </a:solidFill>
                <a:latin typeface="微软雅黑" panose="020B0503020204020204" pitchFamily="34" charset="-122"/>
                <a:ea typeface="微软雅黑" panose="020B0503020204020204" pitchFamily="34" charset="-122"/>
                <a:cs typeface="+mn-ea"/>
                <a:sym typeface="+mn-lt"/>
              </a:rPr>
              <a:t>控制</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语言（</a:t>
            </a:r>
            <a:r>
              <a:rPr lang="en-US" altLang="zh-CN" sz="1800" dirty="0">
                <a:solidFill>
                  <a:srgbClr val="595959"/>
                </a:solidFill>
                <a:latin typeface="微软雅黑" panose="020B0503020204020204" pitchFamily="34" charset="-122"/>
                <a:ea typeface="微软雅黑" panose="020B0503020204020204" pitchFamily="34" charset="-122"/>
                <a:cs typeface="+mn-ea"/>
                <a:sym typeface="+mn-lt"/>
              </a:rPr>
              <a:t>Data Control Language</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a:t>
            </a:r>
            <a:r>
              <a:rPr lang="en-US" altLang="zh-CN" sz="1800" dirty="0">
                <a:solidFill>
                  <a:srgbClr val="1369B3"/>
                </a:solidFill>
                <a:latin typeface="微软雅黑" panose="020B0503020204020204" pitchFamily="34" charset="-122"/>
                <a:ea typeface="微软雅黑" panose="020B0503020204020204" pitchFamily="34" charset="-122"/>
                <a:cs typeface="+mn-ea"/>
                <a:sym typeface="+mn-lt"/>
              </a:rPr>
              <a:t>DCL</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a:t>
            </a:r>
          </a:p>
        </p:txBody>
      </p:sp>
      <p:sp>
        <p:nvSpPr>
          <p:cNvPr id="16"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1.3.4  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简介</a:t>
            </a:r>
          </a:p>
        </p:txBody>
      </p:sp>
    </p:spTree>
    <p:extLst>
      <p:ext uri="{BB962C8B-B14F-4D97-AF65-F5344CB8AC3E}">
        <p14:creationId xmlns:p14="http://schemas.microsoft.com/office/powerpoint/2010/main" val="3924530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1054645" y="1227162"/>
            <a:ext cx="10297145" cy="499624"/>
          </a:xfrm>
          <a:prstGeom prst="rect">
            <a:avLst/>
          </a:prstGeom>
          <a:noFill/>
        </p:spPr>
        <p:txBody>
          <a:bodyPr wrap="square">
            <a:spAutoFit/>
          </a:bodyPr>
          <a:lstStyle/>
          <a:p>
            <a:pPr>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cs typeface="+mn-ea"/>
              </a:rPr>
              <a:t>SQL</a:t>
            </a:r>
            <a:r>
              <a:rPr lang="zh-CN" altLang="en-US" sz="2000" dirty="0">
                <a:solidFill>
                  <a:srgbClr val="1369B2"/>
                </a:solidFill>
                <a:latin typeface="微软雅黑" panose="020B0503020204020204" pitchFamily="34" charset="-122"/>
                <a:ea typeface="微软雅黑" panose="020B0503020204020204" pitchFamily="34" charset="-122"/>
                <a:cs typeface="+mn-ea"/>
              </a:rPr>
              <a:t>语句示例：</a:t>
            </a:r>
            <a:endParaRPr lang="en-US" altLang="zh-CN" sz="2000" dirty="0">
              <a:solidFill>
                <a:srgbClr val="1369B2"/>
              </a:solidFill>
              <a:latin typeface="微软雅黑" panose="020B0503020204020204" pitchFamily="34" charset="-122"/>
              <a:ea typeface="微软雅黑" panose="020B0503020204020204" pitchFamily="34" charset="-122"/>
              <a:cs typeface="+mn-ea"/>
            </a:endParaRPr>
          </a:p>
        </p:txBody>
      </p:sp>
      <p:sp>
        <p:nvSpPr>
          <p:cNvPr id="23" name="文本框 22">
            <a:extLst>
              <a:ext uri="{FF2B5EF4-FFF2-40B4-BE49-F238E27FC236}">
                <a16:creationId xmlns:a16="http://schemas.microsoft.com/office/drawing/2014/main" id="{2F339A06-5A39-484D-B7B5-EE394EDC700A}"/>
              </a:ext>
            </a:extLst>
          </p:cNvPr>
          <p:cNvSpPr txBox="1"/>
          <p:nvPr/>
        </p:nvSpPr>
        <p:spPr>
          <a:xfrm>
            <a:off x="2710830" y="2061642"/>
            <a:ext cx="5184576" cy="738664"/>
          </a:xfrm>
          <a:prstGeom prst="rect">
            <a:avLst/>
          </a:prstGeom>
          <a:solidFill>
            <a:srgbClr val="F2F2F2"/>
          </a:solidFill>
        </p:spPr>
        <p:txBody>
          <a:bodyPr wrap="square" rtlCol="0" anchor="ctr">
            <a:spAutoFit/>
          </a:bodyPr>
          <a:lstStyle/>
          <a:p>
            <a:pPr lvl="1">
              <a:lnSpc>
                <a:spcPct val="150000"/>
              </a:lnSpc>
            </a:pPr>
            <a:r>
              <a:rPr lang="en-US" altLang="zh-CN" sz="2800" dirty="0">
                <a:solidFill>
                  <a:srgbClr val="595959"/>
                </a:solidFill>
                <a:latin typeface="微软雅黑" panose="020B0503020204020204" pitchFamily="34" charset="-122"/>
                <a:ea typeface="微软雅黑" panose="020B0503020204020204" pitchFamily="34" charset="-122"/>
                <a:cs typeface="+mn-ea"/>
              </a:rPr>
              <a:t>SELECT   *   FROM   </a:t>
            </a:r>
            <a:r>
              <a:rPr lang="zh-CN" altLang="en-US" sz="2800" dirty="0">
                <a:solidFill>
                  <a:srgbClr val="595959"/>
                </a:solidFill>
                <a:latin typeface="微软雅黑" panose="020B0503020204020204" pitchFamily="34" charset="-122"/>
                <a:ea typeface="微软雅黑" panose="020B0503020204020204" pitchFamily="34" charset="-122"/>
                <a:cs typeface="+mn-ea"/>
              </a:rPr>
              <a:t>表名</a:t>
            </a:r>
            <a:r>
              <a:rPr lang="en-US" altLang="zh-CN" sz="2800" dirty="0">
                <a:solidFill>
                  <a:srgbClr val="595959"/>
                </a:solidFill>
                <a:latin typeface="微软雅黑" panose="020B0503020204020204" pitchFamily="34" charset="-122"/>
                <a:ea typeface="微软雅黑" panose="020B0503020204020204" pitchFamily="34" charset="-122"/>
                <a:cs typeface="+mn-ea"/>
              </a:rPr>
              <a:t>;</a:t>
            </a:r>
          </a:p>
        </p:txBody>
      </p:sp>
      <p:sp>
        <p:nvSpPr>
          <p:cNvPr id="2" name="圆角矩形 1"/>
          <p:cNvSpPr/>
          <p:nvPr/>
        </p:nvSpPr>
        <p:spPr>
          <a:xfrm>
            <a:off x="3358902" y="2205658"/>
            <a:ext cx="1296144" cy="504056"/>
          </a:xfrm>
          <a:prstGeom prst="roundRect">
            <a:avLst/>
          </a:prstGeom>
          <a:noFill/>
          <a:ln>
            <a:solidFill>
              <a:srgbClr val="1369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338453" y="2205658"/>
            <a:ext cx="1160363" cy="504056"/>
          </a:xfrm>
          <a:prstGeom prst="roundRect">
            <a:avLst/>
          </a:prstGeom>
          <a:noFill/>
          <a:ln>
            <a:solidFill>
              <a:srgbClr val="1369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574926" y="2875306"/>
            <a:ext cx="1008112" cy="369332"/>
          </a:xfrm>
          <a:prstGeom prst="rect">
            <a:avLst/>
          </a:prstGeom>
          <a:noFill/>
        </p:spPr>
        <p:txBody>
          <a:bodyPr wrap="square" rtlCol="0">
            <a:spAutoFit/>
          </a:bodyPr>
          <a:lstStyle/>
          <a:p>
            <a:r>
              <a:rPr lang="zh-CN" altLang="en-US" sz="1800" dirty="0">
                <a:solidFill>
                  <a:srgbClr val="1369B3"/>
                </a:solidFill>
                <a:latin typeface="微软雅黑" panose="020B0503020204020204" pitchFamily="34" charset="-122"/>
                <a:ea typeface="微软雅黑" panose="020B0503020204020204" pitchFamily="34" charset="-122"/>
              </a:rPr>
              <a:t>关键字</a:t>
            </a:r>
          </a:p>
        </p:txBody>
      </p:sp>
      <p:sp>
        <p:nvSpPr>
          <p:cNvPr id="9" name="文本框 8"/>
          <p:cNvSpPr txBox="1"/>
          <p:nvPr/>
        </p:nvSpPr>
        <p:spPr>
          <a:xfrm>
            <a:off x="5591150" y="2875306"/>
            <a:ext cx="1008112" cy="369332"/>
          </a:xfrm>
          <a:prstGeom prst="rect">
            <a:avLst/>
          </a:prstGeom>
          <a:noFill/>
        </p:spPr>
        <p:txBody>
          <a:bodyPr wrap="square" rtlCol="0">
            <a:spAutoFit/>
          </a:bodyPr>
          <a:lstStyle/>
          <a:p>
            <a:r>
              <a:rPr lang="zh-CN" altLang="en-US" sz="1800" dirty="0">
                <a:solidFill>
                  <a:srgbClr val="1369B3"/>
                </a:solidFill>
                <a:latin typeface="微软雅黑" panose="020B0503020204020204" pitchFamily="34" charset="-122"/>
                <a:ea typeface="微软雅黑" panose="020B0503020204020204" pitchFamily="34" charset="-122"/>
              </a:rPr>
              <a:t>关键字</a:t>
            </a:r>
          </a:p>
        </p:txBody>
      </p:sp>
      <p:sp>
        <p:nvSpPr>
          <p:cNvPr id="10" name="圆角矩形 9"/>
          <p:cNvSpPr/>
          <p:nvPr/>
        </p:nvSpPr>
        <p:spPr>
          <a:xfrm>
            <a:off x="4898249" y="2205658"/>
            <a:ext cx="240886" cy="3848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文本框 10"/>
          <p:cNvSpPr txBox="1"/>
          <p:nvPr/>
        </p:nvSpPr>
        <p:spPr>
          <a:xfrm>
            <a:off x="4334616" y="1692310"/>
            <a:ext cx="1368152" cy="369332"/>
          </a:xfrm>
          <a:prstGeom prst="rect">
            <a:avLst/>
          </a:prstGeom>
          <a:noFill/>
        </p:spPr>
        <p:txBody>
          <a:bodyPr wrap="square" rtlCol="0">
            <a:spAutoFit/>
          </a:bodyPr>
          <a:lstStyle/>
          <a:p>
            <a:r>
              <a:rPr lang="zh-CN" altLang="en-US" sz="1800" dirty="0">
                <a:solidFill>
                  <a:srgbClr val="FF0000"/>
                </a:solidFill>
                <a:latin typeface="微软雅黑" panose="020B0503020204020204" pitchFamily="34" charset="-122"/>
                <a:ea typeface="微软雅黑" panose="020B0503020204020204" pitchFamily="34" charset="-122"/>
              </a:rPr>
              <a:t>所有的字段</a:t>
            </a:r>
          </a:p>
        </p:txBody>
      </p:sp>
      <p:sp>
        <p:nvSpPr>
          <p:cNvPr id="12" name="圆角矩形 11"/>
          <p:cNvSpPr/>
          <p:nvPr/>
        </p:nvSpPr>
        <p:spPr>
          <a:xfrm>
            <a:off x="6729966" y="2209850"/>
            <a:ext cx="948399" cy="4998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文本框 12"/>
          <p:cNvSpPr txBox="1"/>
          <p:nvPr/>
        </p:nvSpPr>
        <p:spPr>
          <a:xfrm>
            <a:off x="6546498" y="1686783"/>
            <a:ext cx="1368152" cy="369332"/>
          </a:xfrm>
          <a:prstGeom prst="rect">
            <a:avLst/>
          </a:prstGeom>
          <a:noFill/>
        </p:spPr>
        <p:txBody>
          <a:bodyPr wrap="square" rtlCol="0">
            <a:spAutoFit/>
          </a:bodyPr>
          <a:lstStyle/>
          <a:p>
            <a:r>
              <a:rPr lang="zh-CN" altLang="en-US" sz="1800" dirty="0">
                <a:solidFill>
                  <a:srgbClr val="FF0000"/>
                </a:solidFill>
                <a:latin typeface="微软雅黑" panose="020B0503020204020204" pitchFamily="34" charset="-122"/>
                <a:ea typeface="微软雅黑" panose="020B0503020204020204" pitchFamily="34" charset="-122"/>
              </a:rPr>
              <a:t>数据表名称</a:t>
            </a:r>
          </a:p>
        </p:txBody>
      </p:sp>
      <p:sp>
        <p:nvSpPr>
          <p:cNvPr id="14"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1.3.4  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简介</a:t>
            </a:r>
          </a:p>
        </p:txBody>
      </p:sp>
    </p:spTree>
    <p:extLst>
      <p:ext uri="{BB962C8B-B14F-4D97-AF65-F5344CB8AC3E}">
        <p14:creationId xmlns:p14="http://schemas.microsoft.com/office/powerpoint/2010/main" val="901294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1054645" y="1227241"/>
            <a:ext cx="10297145" cy="3323987"/>
          </a:xfrm>
          <a:prstGeom prst="rect">
            <a:avLst/>
          </a:prstGeom>
          <a:noFill/>
        </p:spPr>
        <p:txBody>
          <a:bodyPr wrap="square">
            <a:spAutoFit/>
          </a:bodyPr>
          <a:lstStyle/>
          <a:p>
            <a:pPr>
              <a:lnSpc>
                <a:spcPct val="150000"/>
              </a:lnSpc>
            </a:pPr>
            <a:r>
              <a:rPr lang="zh-CN" altLang="en-US" sz="2000" dirty="0">
                <a:solidFill>
                  <a:srgbClr val="1369B2"/>
                </a:solidFill>
                <a:latin typeface="微软雅黑" panose="020B0503020204020204" pitchFamily="34" charset="-122"/>
                <a:ea typeface="微软雅黑" panose="020B0503020204020204" pitchFamily="34" charset="-122"/>
                <a:cs typeface="+mn-ea"/>
              </a:rPr>
              <a:t>编写</a:t>
            </a:r>
            <a:r>
              <a:rPr lang="en-US" altLang="zh-CN" sz="2000" dirty="0">
                <a:solidFill>
                  <a:srgbClr val="1369B2"/>
                </a:solidFill>
                <a:latin typeface="微软雅黑" panose="020B0503020204020204" pitchFamily="34" charset="-122"/>
                <a:ea typeface="微软雅黑" panose="020B0503020204020204" pitchFamily="34" charset="-122"/>
                <a:cs typeface="+mn-ea"/>
              </a:rPr>
              <a:t>SQL</a:t>
            </a:r>
            <a:r>
              <a:rPr lang="zh-CN" altLang="en-US" sz="2000" dirty="0" smtClean="0">
                <a:solidFill>
                  <a:srgbClr val="1369B2"/>
                </a:solidFill>
                <a:latin typeface="微软雅黑" panose="020B0503020204020204" pitchFamily="34" charset="-122"/>
                <a:ea typeface="微软雅黑" panose="020B0503020204020204" pitchFamily="34" charset="-122"/>
                <a:cs typeface="+mn-ea"/>
              </a:rPr>
              <a:t>语句</a:t>
            </a:r>
            <a:r>
              <a:rPr lang="zh-CN" altLang="en-US" sz="2000" dirty="0" smtClean="0">
                <a:solidFill>
                  <a:srgbClr val="595959"/>
                </a:solidFill>
                <a:latin typeface="微软雅黑" panose="020B0503020204020204" pitchFamily="34" charset="-122"/>
                <a:ea typeface="微软雅黑" panose="020B0503020204020204" pitchFamily="34" charset="-122"/>
                <a:cs typeface="+mn-ea"/>
              </a:rPr>
              <a:t>的</a:t>
            </a:r>
            <a:r>
              <a:rPr lang="zh-CN" altLang="en-US" sz="2000" dirty="0">
                <a:solidFill>
                  <a:srgbClr val="1369B2"/>
                </a:solidFill>
                <a:latin typeface="微软雅黑" panose="020B0503020204020204" pitchFamily="34" charset="-122"/>
                <a:ea typeface="微软雅黑" panose="020B0503020204020204" pitchFamily="34" charset="-122"/>
                <a:cs typeface="+mn-ea"/>
              </a:rPr>
              <a:t>注意事项：</a:t>
            </a:r>
            <a:endParaRPr lang="en-US" altLang="zh-CN" sz="2000" dirty="0">
              <a:solidFill>
                <a:srgbClr val="1369B2"/>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en-US" sz="2000" dirty="0">
                <a:solidFill>
                  <a:srgbClr val="595959"/>
                </a:solidFill>
                <a:latin typeface="微软雅黑" panose="020B0503020204020204" pitchFamily="34" charset="-122"/>
                <a:ea typeface="微软雅黑" panose="020B0503020204020204" pitchFamily="34" charset="-122"/>
                <a:cs typeface="+mn-ea"/>
              </a:rPr>
              <a:t>不同平台下</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对</a:t>
            </a:r>
            <a:r>
              <a:rPr lang="zh-CN" altLang="en-US" sz="2000" dirty="0">
                <a:solidFill>
                  <a:srgbClr val="1369B3"/>
                </a:solidFill>
                <a:latin typeface="微软雅黑" panose="020B0503020204020204" pitchFamily="34" charset="-122"/>
                <a:ea typeface="微软雅黑" panose="020B0503020204020204" pitchFamily="34" charset="-122"/>
                <a:cs typeface="+mn-ea"/>
              </a:rPr>
              <a:t>数据库名</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3"/>
                </a:solidFill>
                <a:latin typeface="微软雅黑" panose="020B0503020204020204" pitchFamily="34" charset="-122"/>
                <a:ea typeface="微软雅黑" panose="020B0503020204020204" pitchFamily="34" charset="-122"/>
                <a:cs typeface="+mn-ea"/>
              </a:rPr>
              <a:t>数据表名</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3"/>
                </a:solidFill>
                <a:latin typeface="微软雅黑" panose="020B0503020204020204" pitchFamily="34" charset="-122"/>
                <a:ea typeface="微软雅黑" panose="020B0503020204020204" pitchFamily="34" charset="-122"/>
                <a:cs typeface="+mn-ea"/>
              </a:rPr>
              <a:t>字段名大小写的区分方式不同</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zh-CN" altLang="en-US"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1369B3"/>
                </a:solidFill>
                <a:latin typeface="微软雅黑" panose="020B0503020204020204" pitchFamily="34" charset="-122"/>
                <a:ea typeface="微软雅黑" panose="020B0503020204020204" pitchFamily="34" charset="-122"/>
                <a:cs typeface="+mn-ea"/>
              </a:rPr>
              <a:t>Windows</a:t>
            </a:r>
            <a:r>
              <a:rPr lang="zh-CN" altLang="en-US" sz="2000" dirty="0">
                <a:solidFill>
                  <a:srgbClr val="1369B3"/>
                </a:solidFill>
                <a:latin typeface="微软雅黑" panose="020B0503020204020204" pitchFamily="34" charset="-122"/>
                <a:ea typeface="微软雅黑" panose="020B0503020204020204" pitchFamily="34" charset="-122"/>
                <a:cs typeface="+mn-ea"/>
              </a:rPr>
              <a:t>平台</a:t>
            </a:r>
            <a:r>
              <a:rPr lang="zh-CN" altLang="en-US" sz="2000" dirty="0">
                <a:solidFill>
                  <a:srgbClr val="595959"/>
                </a:solidFill>
                <a:latin typeface="微软雅黑" panose="020B0503020204020204" pitchFamily="34" charset="-122"/>
                <a:ea typeface="微软雅黑" panose="020B0503020204020204" pitchFamily="34" charset="-122"/>
                <a:cs typeface="+mn-ea"/>
              </a:rPr>
              <a:t>下，数据库名、数据表名和字段名</a:t>
            </a:r>
            <a:r>
              <a:rPr lang="zh-CN" altLang="en-US" sz="2000" dirty="0">
                <a:solidFill>
                  <a:srgbClr val="1369B3"/>
                </a:solidFill>
                <a:latin typeface="微软雅黑" panose="020B0503020204020204" pitchFamily="34" charset="-122"/>
                <a:ea typeface="微软雅黑" panose="020B0503020204020204" pitchFamily="34" charset="-122"/>
                <a:cs typeface="+mn-ea"/>
              </a:rPr>
              <a:t>都不区分</a:t>
            </a:r>
            <a:r>
              <a:rPr lang="zh-CN" altLang="en-US" sz="2000" dirty="0">
                <a:solidFill>
                  <a:srgbClr val="595959"/>
                </a:solidFill>
                <a:latin typeface="微软雅黑" panose="020B0503020204020204" pitchFamily="34" charset="-122"/>
                <a:ea typeface="微软雅黑" panose="020B0503020204020204" pitchFamily="34" charset="-122"/>
                <a:cs typeface="+mn-ea"/>
              </a:rPr>
              <a:t>大小写。</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     在</a:t>
            </a:r>
            <a:r>
              <a:rPr lang="en-US" altLang="zh-CN" sz="2000" dirty="0">
                <a:solidFill>
                  <a:srgbClr val="1369B3"/>
                </a:solidFill>
                <a:latin typeface="微软雅黑" panose="020B0503020204020204" pitchFamily="34" charset="-122"/>
                <a:ea typeface="微软雅黑" panose="020B0503020204020204" pitchFamily="34" charset="-122"/>
                <a:cs typeface="+mn-ea"/>
              </a:rPr>
              <a:t>Linux</a:t>
            </a:r>
            <a:r>
              <a:rPr lang="zh-CN" altLang="en-US" sz="2000" dirty="0">
                <a:solidFill>
                  <a:srgbClr val="1369B3"/>
                </a:solidFill>
                <a:latin typeface="微软雅黑" panose="020B0503020204020204" pitchFamily="34" charset="-122"/>
                <a:ea typeface="微软雅黑" panose="020B0503020204020204" pitchFamily="34" charset="-122"/>
                <a:cs typeface="+mn-ea"/>
              </a:rPr>
              <a:t>平台</a:t>
            </a:r>
            <a:r>
              <a:rPr lang="zh-CN" altLang="en-US" sz="2000" dirty="0">
                <a:solidFill>
                  <a:srgbClr val="595959"/>
                </a:solidFill>
                <a:latin typeface="微软雅黑" panose="020B0503020204020204" pitchFamily="34" charset="-122"/>
                <a:ea typeface="微软雅黑" panose="020B0503020204020204" pitchFamily="34" charset="-122"/>
                <a:cs typeface="+mn-ea"/>
              </a:rPr>
              <a:t>下，数据库名和数据表名</a:t>
            </a:r>
            <a:r>
              <a:rPr lang="zh-CN" altLang="en-US" sz="2000" dirty="0">
                <a:solidFill>
                  <a:srgbClr val="1369B3"/>
                </a:solidFill>
                <a:latin typeface="微软雅黑" panose="020B0503020204020204" pitchFamily="34" charset="-122"/>
                <a:ea typeface="微软雅黑" panose="020B0503020204020204" pitchFamily="34" charset="-122"/>
                <a:cs typeface="+mn-ea"/>
              </a:rPr>
              <a:t>严格区分</a:t>
            </a:r>
            <a:r>
              <a:rPr lang="zh-CN" altLang="en-US" sz="2000" dirty="0">
                <a:solidFill>
                  <a:srgbClr val="595959"/>
                </a:solidFill>
                <a:latin typeface="微软雅黑" panose="020B0503020204020204" pitchFamily="34" charset="-122"/>
                <a:ea typeface="微软雅黑" panose="020B0503020204020204" pitchFamily="34" charset="-122"/>
                <a:cs typeface="+mn-ea"/>
              </a:rPr>
              <a:t>大小写，字段名</a:t>
            </a:r>
            <a:r>
              <a:rPr lang="zh-CN" altLang="en-US" sz="2000" dirty="0">
                <a:solidFill>
                  <a:srgbClr val="1369B3"/>
                </a:solidFill>
                <a:latin typeface="微软雅黑" panose="020B0503020204020204" pitchFamily="34" charset="-122"/>
                <a:ea typeface="微软雅黑" panose="020B0503020204020204" pitchFamily="34" charset="-122"/>
                <a:cs typeface="+mn-ea"/>
              </a:rPr>
              <a:t>不区分</a:t>
            </a:r>
            <a:r>
              <a:rPr lang="zh-CN" altLang="en-US" sz="2000" dirty="0">
                <a:solidFill>
                  <a:srgbClr val="595959"/>
                </a:solidFill>
                <a:latin typeface="微软雅黑" panose="020B0503020204020204" pitchFamily="34" charset="-122"/>
                <a:ea typeface="微软雅黑" panose="020B0503020204020204" pitchFamily="34" charset="-122"/>
                <a:cs typeface="+mn-ea"/>
              </a:rPr>
              <a:t>大小写。</a:t>
            </a:r>
          </a:p>
          <a:p>
            <a:pPr marL="342900" indent="-342900">
              <a:lnSpc>
                <a:spcPct val="150000"/>
              </a:lnSpc>
              <a:buFont typeface="Wingdings" panose="05000000000000000000" pitchFamily="2" charset="2"/>
              <a:buChar char="l"/>
            </a:pPr>
            <a:r>
              <a:rPr lang="zh-CN" altLang="en-US" sz="2000" dirty="0">
                <a:solidFill>
                  <a:srgbClr val="595959"/>
                </a:solidFill>
                <a:latin typeface="微软雅黑" panose="020B0503020204020204" pitchFamily="34" charset="-122"/>
                <a:ea typeface="微软雅黑" panose="020B0503020204020204" pitchFamily="34" charset="-122"/>
                <a:cs typeface="+mn-ea"/>
              </a:rPr>
              <a:t>关键字</a:t>
            </a:r>
            <a:r>
              <a:rPr lang="zh-CN" altLang="en-US" sz="2000" dirty="0">
                <a:solidFill>
                  <a:srgbClr val="1369B3"/>
                </a:solidFill>
                <a:latin typeface="微软雅黑" panose="020B0503020204020204" pitchFamily="34" charset="-122"/>
                <a:ea typeface="微软雅黑" panose="020B0503020204020204" pitchFamily="34" charset="-122"/>
                <a:cs typeface="+mn-ea"/>
              </a:rPr>
              <a:t>不区分</a:t>
            </a:r>
            <a:r>
              <a:rPr lang="zh-CN" altLang="en-US" sz="2000" dirty="0">
                <a:solidFill>
                  <a:srgbClr val="595959"/>
                </a:solidFill>
                <a:latin typeface="微软雅黑" panose="020B0503020204020204" pitchFamily="34" charset="-122"/>
                <a:ea typeface="微软雅黑" panose="020B0503020204020204" pitchFamily="34" charset="-122"/>
                <a:cs typeface="+mn-ea"/>
              </a:rPr>
              <a:t>大小写，习惯上使用</a:t>
            </a:r>
            <a:r>
              <a:rPr lang="zh-CN" altLang="en-US" sz="2000" dirty="0">
                <a:solidFill>
                  <a:srgbClr val="1369B3"/>
                </a:solidFill>
                <a:latin typeface="微软雅黑" panose="020B0503020204020204" pitchFamily="34" charset="-122"/>
                <a:ea typeface="微软雅黑" panose="020B0503020204020204" pitchFamily="34" charset="-122"/>
                <a:cs typeface="+mn-ea"/>
              </a:rPr>
              <a:t>大写</a:t>
            </a:r>
            <a:r>
              <a:rPr lang="zh-CN" altLang="en-US" sz="2000" dirty="0">
                <a:solidFill>
                  <a:srgbClr val="595959"/>
                </a:solidFill>
                <a:latin typeface="微软雅黑" panose="020B0503020204020204" pitchFamily="34" charset="-122"/>
                <a:ea typeface="微软雅黑" panose="020B0503020204020204" pitchFamily="34" charset="-122"/>
                <a:cs typeface="+mn-ea"/>
              </a:rPr>
              <a:t>形式。用户自定义的名称习惯上使用</a:t>
            </a:r>
            <a:r>
              <a:rPr lang="zh-CN" altLang="en-US" sz="2000" dirty="0">
                <a:solidFill>
                  <a:srgbClr val="1369B3"/>
                </a:solidFill>
                <a:latin typeface="微软雅黑" panose="020B0503020204020204" pitchFamily="34" charset="-122"/>
                <a:ea typeface="微软雅黑" panose="020B0503020204020204" pitchFamily="34" charset="-122"/>
                <a:cs typeface="+mn-ea"/>
              </a:rPr>
              <a:t>小写</a:t>
            </a:r>
            <a:r>
              <a:rPr lang="zh-CN" altLang="en-US" sz="2000" dirty="0">
                <a:solidFill>
                  <a:srgbClr val="595959"/>
                </a:solidFill>
                <a:latin typeface="微软雅黑" panose="020B0503020204020204" pitchFamily="34" charset="-122"/>
                <a:ea typeface="微软雅黑" panose="020B0503020204020204" pitchFamily="34" charset="-122"/>
                <a:cs typeface="+mn-ea"/>
              </a:rPr>
              <a:t>形式。</a:t>
            </a:r>
          </a:p>
          <a:p>
            <a:pPr marL="342900" indent="-342900">
              <a:lnSpc>
                <a:spcPct val="150000"/>
              </a:lnSpc>
              <a:buFont typeface="Wingdings" panose="05000000000000000000" pitchFamily="2" charset="2"/>
              <a:buChar char="l"/>
            </a:pPr>
            <a:r>
              <a:rPr lang="zh-CN" altLang="en-US" sz="2000" dirty="0">
                <a:solidFill>
                  <a:srgbClr val="595959"/>
                </a:solidFill>
                <a:latin typeface="微软雅黑" panose="020B0503020204020204" pitchFamily="34" charset="-122"/>
                <a:ea typeface="微软雅黑" panose="020B0503020204020204" pitchFamily="34" charset="-122"/>
                <a:cs typeface="+mn-ea"/>
              </a:rPr>
              <a:t>关键字不能作为用户自定义的名称使用，如果要使用通过</a:t>
            </a:r>
            <a:r>
              <a:rPr lang="zh-CN" altLang="en-US" sz="2000" dirty="0">
                <a:solidFill>
                  <a:srgbClr val="1369B3"/>
                </a:solidFill>
                <a:latin typeface="微软雅黑" panose="020B0503020204020204" pitchFamily="34" charset="-122"/>
                <a:ea typeface="微软雅黑" panose="020B0503020204020204" pitchFamily="34" charset="-122"/>
                <a:cs typeface="+mn-ea"/>
              </a:rPr>
              <a:t>反引号“</a:t>
            </a:r>
            <a:r>
              <a:rPr lang="en-US" altLang="zh-CN" sz="2000" dirty="0">
                <a:solidFill>
                  <a:srgbClr val="1369B3"/>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 包裹，如</a:t>
            </a:r>
            <a:r>
              <a:rPr lang="en-US" altLang="zh-CN" sz="2000" dirty="0">
                <a:solidFill>
                  <a:srgbClr val="595959"/>
                </a:solidFill>
                <a:latin typeface="微软雅黑" panose="020B0503020204020204" pitchFamily="34" charset="-122"/>
                <a:ea typeface="微软雅黑" panose="020B0503020204020204" pitchFamily="34" charset="-122"/>
                <a:cs typeface="+mn-ea"/>
              </a:rPr>
              <a:t>`select`</a:t>
            </a:r>
            <a:r>
              <a:rPr lang="zh-CN" altLang="en-US" sz="2000" dirty="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SQL</a:t>
            </a:r>
            <a:r>
              <a:rPr lang="zh-CN" altLang="en-US" sz="2000" dirty="0">
                <a:solidFill>
                  <a:srgbClr val="595959"/>
                </a:solidFill>
                <a:latin typeface="微软雅黑" panose="020B0503020204020204" pitchFamily="34" charset="-122"/>
                <a:ea typeface="微软雅黑" panose="020B0503020204020204" pitchFamily="34" charset="-122"/>
                <a:cs typeface="+mn-ea"/>
              </a:rPr>
              <a:t>语句可以</a:t>
            </a:r>
            <a:r>
              <a:rPr lang="zh-CN" altLang="en-US" sz="2000" dirty="0">
                <a:solidFill>
                  <a:srgbClr val="1369B3"/>
                </a:solidFill>
                <a:latin typeface="微软雅黑" panose="020B0503020204020204" pitchFamily="34" charset="-122"/>
                <a:ea typeface="微软雅黑" panose="020B0503020204020204" pitchFamily="34" charset="-122"/>
                <a:cs typeface="+mn-ea"/>
              </a:rPr>
              <a:t>单行</a:t>
            </a:r>
            <a:r>
              <a:rPr lang="zh-CN" altLang="en-US" sz="2000" dirty="0">
                <a:solidFill>
                  <a:srgbClr val="595959"/>
                </a:solidFill>
                <a:latin typeface="微软雅黑" panose="020B0503020204020204" pitchFamily="34" charset="-122"/>
                <a:ea typeface="微软雅黑" panose="020B0503020204020204" pitchFamily="34" charset="-122"/>
                <a:cs typeface="+mn-ea"/>
              </a:rPr>
              <a:t>或者</a:t>
            </a:r>
            <a:r>
              <a:rPr lang="zh-CN" altLang="en-US" sz="2000" dirty="0">
                <a:solidFill>
                  <a:srgbClr val="1369B3"/>
                </a:solidFill>
                <a:latin typeface="微软雅黑" panose="020B0503020204020204" pitchFamily="34" charset="-122"/>
                <a:ea typeface="微软雅黑" panose="020B0503020204020204" pitchFamily="34" charset="-122"/>
                <a:cs typeface="+mn-ea"/>
              </a:rPr>
              <a:t>多行</a:t>
            </a:r>
            <a:r>
              <a:rPr lang="zh-CN" altLang="en-US" sz="2000" dirty="0">
                <a:solidFill>
                  <a:srgbClr val="595959"/>
                </a:solidFill>
                <a:latin typeface="微软雅黑" panose="020B0503020204020204" pitchFamily="34" charset="-122"/>
                <a:ea typeface="微软雅黑" panose="020B0503020204020204" pitchFamily="34" charset="-122"/>
                <a:cs typeface="+mn-ea"/>
              </a:rPr>
              <a:t>书写，以</a:t>
            </a:r>
            <a:r>
              <a:rPr lang="zh-CN" altLang="en-US" sz="2000" dirty="0">
                <a:solidFill>
                  <a:srgbClr val="1369B3"/>
                </a:solidFill>
                <a:latin typeface="微软雅黑" panose="020B0503020204020204" pitchFamily="34" charset="-122"/>
                <a:ea typeface="微软雅黑" panose="020B0503020204020204" pitchFamily="34" charset="-122"/>
                <a:cs typeface="+mn-ea"/>
              </a:rPr>
              <a:t>分号</a:t>
            </a:r>
            <a:r>
              <a:rPr lang="zh-CN" altLang="en-US" sz="2000" dirty="0">
                <a:solidFill>
                  <a:srgbClr val="595959"/>
                </a:solidFill>
                <a:latin typeface="微软雅黑" panose="020B0503020204020204" pitchFamily="34" charset="-122"/>
                <a:ea typeface="微软雅黑" panose="020B0503020204020204" pitchFamily="34" charset="-122"/>
                <a:cs typeface="+mn-ea"/>
              </a:rPr>
              <a:t>结束即可。</a:t>
            </a:r>
          </a:p>
        </p:txBody>
      </p:sp>
      <p:sp>
        <p:nvSpPr>
          <p:cNvPr id="5"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1.3.4  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简介</a:t>
            </a:r>
          </a:p>
        </p:txBody>
      </p:sp>
    </p:spTree>
    <p:extLst>
      <p:ext uri="{BB962C8B-B14F-4D97-AF65-F5344CB8AC3E}">
        <p14:creationId xmlns:p14="http://schemas.microsoft.com/office/powerpoint/2010/main" val="2939660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7A83AF9-B591-4D1C-9C2D-AA4BFA622522}"/>
              </a:ext>
            </a:extLst>
          </p:cNvPr>
          <p:cNvSpPr txBox="1"/>
          <p:nvPr/>
        </p:nvSpPr>
        <p:spPr>
          <a:xfrm>
            <a:off x="1054645" y="1227241"/>
            <a:ext cx="10297145" cy="3323987"/>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本书中讲解</a:t>
            </a:r>
            <a:r>
              <a:rPr lang="en-US" altLang="zh-CN" sz="2000" dirty="0">
                <a:solidFill>
                  <a:srgbClr val="595959"/>
                </a:solidFill>
                <a:latin typeface="微软雅黑" panose="020B0503020204020204" pitchFamily="34" charset="-122"/>
                <a:ea typeface="微软雅黑" panose="020B0503020204020204" pitchFamily="34" charset="-122"/>
                <a:cs typeface="+mn-ea"/>
              </a:rPr>
              <a:t>SQL</a:t>
            </a:r>
            <a:r>
              <a:rPr lang="zh-CN" altLang="en-US" sz="2000" dirty="0">
                <a:solidFill>
                  <a:srgbClr val="595959"/>
                </a:solidFill>
                <a:latin typeface="微软雅黑" panose="020B0503020204020204" pitchFamily="34" charset="-122"/>
                <a:ea typeface="微软雅黑" panose="020B0503020204020204" pitchFamily="34" charset="-122"/>
                <a:cs typeface="+mn-ea"/>
              </a:rPr>
              <a:t>语法时，对</a:t>
            </a:r>
            <a:r>
              <a:rPr lang="en-US" altLang="zh-CN" sz="2000" dirty="0">
                <a:solidFill>
                  <a:srgbClr val="1369B2"/>
                </a:solidFill>
                <a:latin typeface="微软雅黑" panose="020B0503020204020204" pitchFamily="34" charset="-122"/>
                <a:ea typeface="微软雅黑" panose="020B0503020204020204" pitchFamily="34" charset="-122"/>
                <a:cs typeface="+mn-ea"/>
              </a:rPr>
              <a:t>SQL</a:t>
            </a:r>
            <a:r>
              <a:rPr lang="zh-CN" altLang="en-US" sz="2000" dirty="0">
                <a:solidFill>
                  <a:srgbClr val="1369B2"/>
                </a:solidFill>
                <a:latin typeface="微软雅黑" panose="020B0503020204020204" pitchFamily="34" charset="-122"/>
                <a:ea typeface="微软雅黑" panose="020B0503020204020204" pitchFamily="34" charset="-122"/>
                <a:cs typeface="+mn-ea"/>
              </a:rPr>
              <a:t>语法</a:t>
            </a:r>
            <a:r>
              <a:rPr lang="zh-CN" altLang="en-US" sz="2000" dirty="0">
                <a:solidFill>
                  <a:srgbClr val="595959"/>
                </a:solidFill>
                <a:latin typeface="微软雅黑" panose="020B0503020204020204" pitchFamily="34" charset="-122"/>
                <a:ea typeface="微软雅黑" panose="020B0503020204020204" pitchFamily="34" charset="-122"/>
                <a:cs typeface="+mn-ea"/>
              </a:rPr>
              <a:t>中的</a:t>
            </a:r>
            <a:r>
              <a:rPr lang="zh-CN" altLang="en-US" sz="2000" dirty="0">
                <a:solidFill>
                  <a:srgbClr val="1369B2"/>
                </a:solidFill>
                <a:latin typeface="微软雅黑" panose="020B0503020204020204" pitchFamily="34" charset="-122"/>
                <a:ea typeface="微软雅黑" panose="020B0503020204020204" pitchFamily="34" charset="-122"/>
                <a:cs typeface="+mn-ea"/>
              </a:rPr>
              <a:t>特殊符号</a:t>
            </a:r>
            <a:r>
              <a:rPr lang="zh-CN" altLang="en-US" sz="2000" dirty="0">
                <a:solidFill>
                  <a:srgbClr val="595959"/>
                </a:solidFill>
                <a:latin typeface="微软雅黑" panose="020B0503020204020204" pitchFamily="34" charset="-122"/>
                <a:ea typeface="微软雅黑" panose="020B0503020204020204" pitchFamily="34" charset="-122"/>
                <a:cs typeface="+mn-ea"/>
              </a:rPr>
              <a:t>进行以下约定：</a:t>
            </a:r>
          </a:p>
          <a:p>
            <a:pPr marL="342900" indent="-342900">
              <a:lnSpc>
                <a:spcPct val="150000"/>
              </a:lnSpc>
              <a:buFont typeface="Wingdings" panose="05000000000000000000" pitchFamily="2" charset="2"/>
              <a:buChar char="l"/>
            </a:pP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3"/>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括起来的内容表示</a:t>
            </a:r>
            <a:r>
              <a:rPr lang="zh-CN" altLang="en-US" sz="2000" dirty="0">
                <a:solidFill>
                  <a:srgbClr val="1369B3"/>
                </a:solidFill>
                <a:latin typeface="微软雅黑" panose="020B0503020204020204" pitchFamily="34" charset="-122"/>
                <a:ea typeface="微软雅黑" panose="020B0503020204020204" pitchFamily="34" charset="-122"/>
                <a:cs typeface="+mn-ea"/>
              </a:rPr>
              <a:t>可选项</a:t>
            </a:r>
            <a:r>
              <a:rPr lang="zh-CN" altLang="en-US" sz="2000" dirty="0">
                <a:solidFill>
                  <a:srgbClr val="595959"/>
                </a:solidFill>
                <a:latin typeface="微软雅黑" panose="020B0503020204020204" pitchFamily="34" charset="-122"/>
                <a:ea typeface="微软雅黑" panose="020B0503020204020204" pitchFamily="34" charset="-122"/>
                <a:cs typeface="+mn-ea"/>
              </a:rPr>
              <a:t>，如“</a:t>
            </a:r>
            <a:r>
              <a:rPr lang="en-US" altLang="zh-CN" sz="2000" dirty="0">
                <a:solidFill>
                  <a:srgbClr val="595959"/>
                </a:solidFill>
                <a:latin typeface="微软雅黑" panose="020B0503020204020204" pitchFamily="34" charset="-122"/>
                <a:ea typeface="微软雅黑" panose="020B0503020204020204" pitchFamily="34" charset="-122"/>
                <a:cs typeface="+mn-ea"/>
              </a:rPr>
              <a:t>[DEFAULT]”</a:t>
            </a:r>
            <a:r>
              <a:rPr lang="zh-CN" altLang="en-US" sz="2000" dirty="0">
                <a:solidFill>
                  <a:srgbClr val="595959"/>
                </a:solidFill>
                <a:latin typeface="微软雅黑" panose="020B0503020204020204" pitchFamily="34" charset="-122"/>
                <a:ea typeface="微软雅黑" panose="020B0503020204020204" pitchFamily="34" charset="-122"/>
                <a:cs typeface="+mn-ea"/>
              </a:rPr>
              <a:t>表示</a:t>
            </a:r>
            <a:r>
              <a:rPr lang="en-US" altLang="zh-CN" sz="2000" dirty="0">
                <a:solidFill>
                  <a:srgbClr val="595959"/>
                </a:solidFill>
                <a:latin typeface="微软雅黑" panose="020B0503020204020204" pitchFamily="34" charset="-122"/>
                <a:ea typeface="微软雅黑" panose="020B0503020204020204" pitchFamily="34" charset="-122"/>
                <a:cs typeface="+mn-ea"/>
              </a:rPr>
              <a:t>DEFAULT</a:t>
            </a:r>
            <a:r>
              <a:rPr lang="zh-CN" altLang="en-US" sz="2000" dirty="0">
                <a:solidFill>
                  <a:srgbClr val="595959"/>
                </a:solidFill>
                <a:latin typeface="微软雅黑" panose="020B0503020204020204" pitchFamily="34" charset="-122"/>
                <a:ea typeface="微软雅黑" panose="020B0503020204020204" pitchFamily="34" charset="-122"/>
                <a:cs typeface="+mn-ea"/>
              </a:rPr>
              <a:t>可选。</a:t>
            </a:r>
          </a:p>
          <a:p>
            <a:pPr marL="342900" indent="-342900">
              <a:lnSpc>
                <a:spcPct val="150000"/>
              </a:lnSpc>
              <a:buFont typeface="Wingdings" panose="05000000000000000000" pitchFamily="2" charset="2"/>
              <a:buChar char="l"/>
            </a:pP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3"/>
                </a:solidFill>
                <a:latin typeface="微软雅黑" panose="020B0503020204020204" pitchFamily="34" charset="-122"/>
                <a:ea typeface="微软雅黑" panose="020B0503020204020204" pitchFamily="34" charset="-122"/>
                <a:cs typeface="+mn-ea"/>
              </a:rPr>
              <a:t>[, ...]</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表示其前面的内容可以</a:t>
            </a:r>
            <a:r>
              <a:rPr lang="zh-CN" altLang="en-US" sz="2000" dirty="0">
                <a:solidFill>
                  <a:srgbClr val="1369B3"/>
                </a:solidFill>
                <a:latin typeface="微软雅黑" panose="020B0503020204020204" pitchFamily="34" charset="-122"/>
                <a:ea typeface="微软雅黑" panose="020B0503020204020204" pitchFamily="34" charset="-122"/>
                <a:cs typeface="+mn-ea"/>
              </a:rPr>
              <a:t>有多个</a:t>
            </a:r>
            <a:r>
              <a:rPr lang="zh-CN" altLang="en-US" sz="2000" dirty="0">
                <a:solidFill>
                  <a:srgbClr val="595959"/>
                </a:solidFill>
                <a:latin typeface="微软雅黑" panose="020B0503020204020204" pitchFamily="34" charset="-122"/>
                <a:ea typeface="微软雅黑" panose="020B0503020204020204" pitchFamily="34" charset="-122"/>
                <a:cs typeface="+mn-ea"/>
              </a:rPr>
              <a:t>，如“</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字段名 数据类型</a:t>
            </a:r>
            <a:r>
              <a:rPr lang="en-US" altLang="zh-CN" sz="2000" dirty="0">
                <a:solidFill>
                  <a:srgbClr val="595959"/>
                </a:solidFill>
                <a:latin typeface="微软雅黑" panose="020B0503020204020204" pitchFamily="34" charset="-122"/>
                <a:ea typeface="微软雅黑" panose="020B0503020204020204" pitchFamily="34" charset="-122"/>
                <a:cs typeface="+mn-ea"/>
              </a:rPr>
              <a:t>] [, ...]”</a:t>
            </a:r>
            <a:r>
              <a:rPr lang="zh-CN" altLang="en-US" sz="2000" dirty="0">
                <a:solidFill>
                  <a:srgbClr val="595959"/>
                </a:solidFill>
                <a:latin typeface="微软雅黑" panose="020B0503020204020204" pitchFamily="34" charset="-122"/>
                <a:ea typeface="微软雅黑" panose="020B0503020204020204" pitchFamily="34" charset="-122"/>
                <a:cs typeface="+mn-ea"/>
              </a:rPr>
              <a:t>表示可以有多个“</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字段名 数据类型</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l"/>
            </a:pP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3"/>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表示</a:t>
            </a:r>
            <a:r>
              <a:rPr lang="zh-CN" altLang="en-US" sz="2000" dirty="0">
                <a:solidFill>
                  <a:srgbClr val="1369B3"/>
                </a:solidFill>
                <a:latin typeface="微软雅黑" panose="020B0503020204020204" pitchFamily="34" charset="-122"/>
                <a:ea typeface="微软雅黑" panose="020B0503020204020204" pitchFamily="34" charset="-122"/>
                <a:cs typeface="+mn-ea"/>
              </a:rPr>
              <a:t>必选项</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3"/>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中使用“</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表示</a:t>
            </a:r>
            <a:r>
              <a:rPr lang="zh-CN" altLang="en-US" sz="2000" dirty="0">
                <a:solidFill>
                  <a:srgbClr val="1369B3"/>
                </a:solidFill>
                <a:latin typeface="微软雅黑" panose="020B0503020204020204" pitchFamily="34" charset="-122"/>
                <a:ea typeface="微软雅黑" panose="020B0503020204020204" pitchFamily="34" charset="-122"/>
                <a:cs typeface="+mn-ea"/>
              </a:rPr>
              <a:t>选择项</a:t>
            </a:r>
            <a:r>
              <a:rPr lang="zh-CN" altLang="en-US" sz="2000" dirty="0">
                <a:solidFill>
                  <a:srgbClr val="595959"/>
                </a:solidFill>
                <a:latin typeface="微软雅黑" panose="020B0503020204020204" pitchFamily="34" charset="-122"/>
                <a:ea typeface="微软雅黑" panose="020B0503020204020204" pitchFamily="34" charset="-122"/>
                <a:cs typeface="+mn-ea"/>
              </a:rPr>
              <a:t>，需选择</a:t>
            </a:r>
            <a:r>
              <a:rPr lang="zh-CN" altLang="en-US" sz="2000" dirty="0">
                <a:solidFill>
                  <a:srgbClr val="1369B3"/>
                </a:solidFill>
                <a:latin typeface="微软雅黑" panose="020B0503020204020204" pitchFamily="34" charset="-122"/>
                <a:ea typeface="微软雅黑" panose="020B0503020204020204" pitchFamily="34" charset="-122"/>
                <a:cs typeface="+mn-ea"/>
              </a:rPr>
              <a:t>其中一项</a:t>
            </a:r>
            <a:r>
              <a:rPr lang="zh-CN" altLang="en-US" sz="2000" dirty="0">
                <a:solidFill>
                  <a:srgbClr val="595959"/>
                </a:solidFill>
                <a:latin typeface="微软雅黑" panose="020B0503020204020204" pitchFamily="34" charset="-122"/>
                <a:ea typeface="微软雅黑" panose="020B0503020204020204" pitchFamily="34" charset="-122"/>
                <a:cs typeface="+mn-ea"/>
              </a:rPr>
              <a:t>，如“</a:t>
            </a:r>
            <a:r>
              <a:rPr lang="en-US" altLang="zh-CN" sz="2000" dirty="0">
                <a:solidFill>
                  <a:srgbClr val="595959"/>
                </a:solidFill>
                <a:latin typeface="微软雅黑" panose="020B0503020204020204" pitchFamily="34" charset="-122"/>
                <a:ea typeface="微软雅黑" panose="020B0503020204020204" pitchFamily="34" charset="-122"/>
                <a:cs typeface="+mn-ea"/>
              </a:rPr>
              <a:t>{A|B|C}</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zh-CN" altLang="en-US" sz="2000" dirty="0">
                <a:solidFill>
                  <a:srgbClr val="595959"/>
                </a:solidFill>
                <a:latin typeface="微软雅黑" panose="020B0503020204020204" pitchFamily="34" charset="-122"/>
                <a:ea typeface="微软雅黑" panose="020B0503020204020204" pitchFamily="34" charset="-122"/>
                <a:cs typeface="+mn-ea"/>
              </a:rPr>
              <a:t>表示从</a:t>
            </a:r>
            <a:r>
              <a:rPr lang="en-US" altLang="zh-CN" sz="2000" dirty="0">
                <a:solidFill>
                  <a:srgbClr val="595959"/>
                </a:solidFill>
                <a:latin typeface="微软雅黑" panose="020B0503020204020204" pitchFamily="34" charset="-122"/>
                <a:ea typeface="微软雅黑" panose="020B0503020204020204" pitchFamily="34" charset="-122"/>
                <a:cs typeface="+mn-ea"/>
              </a:rPr>
              <a:t>A</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B</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C</a:t>
            </a:r>
            <a:r>
              <a:rPr lang="zh-CN" altLang="en-US" sz="2000" dirty="0">
                <a:solidFill>
                  <a:srgbClr val="595959"/>
                </a:solidFill>
                <a:latin typeface="微软雅黑" panose="020B0503020204020204" pitchFamily="34" charset="-122"/>
                <a:ea typeface="微软雅黑" panose="020B0503020204020204" pitchFamily="34" charset="-122"/>
                <a:cs typeface="+mn-ea"/>
              </a:rPr>
              <a:t>中任选其一。</a:t>
            </a:r>
          </a:p>
          <a:p>
            <a:pPr marL="342900" indent="-342900">
              <a:lnSpc>
                <a:spcPct val="150000"/>
              </a:lnSpc>
              <a:buFont typeface="Wingdings" panose="05000000000000000000" pitchFamily="2" charset="2"/>
              <a:buChar char="l"/>
            </a:pP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3"/>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表示分隔符两侧的内容为“</a:t>
            </a:r>
            <a:r>
              <a:rPr lang="zh-CN" altLang="en-US" sz="2000" dirty="0">
                <a:solidFill>
                  <a:srgbClr val="1369B3"/>
                </a:solidFill>
                <a:latin typeface="微软雅黑" panose="020B0503020204020204" pitchFamily="34" charset="-122"/>
                <a:ea typeface="微软雅黑" panose="020B0503020204020204" pitchFamily="34" charset="-122"/>
                <a:cs typeface="+mn-ea"/>
              </a:rPr>
              <a:t>或”</a:t>
            </a:r>
            <a:r>
              <a:rPr lang="zh-CN" altLang="en-US" sz="2000" dirty="0">
                <a:solidFill>
                  <a:srgbClr val="595959"/>
                </a:solidFill>
                <a:latin typeface="微软雅黑" panose="020B0503020204020204" pitchFamily="34" charset="-122"/>
                <a:ea typeface="微软雅黑" panose="020B0503020204020204" pitchFamily="34" charset="-122"/>
                <a:cs typeface="+mn-ea"/>
              </a:rPr>
              <a:t>的关系。</a:t>
            </a:r>
          </a:p>
        </p:txBody>
      </p:sp>
      <p:sp>
        <p:nvSpPr>
          <p:cNvPr id="5" name="Title 1"/>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1.3.4  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简介</a:t>
            </a:r>
          </a:p>
        </p:txBody>
      </p:sp>
    </p:spTree>
    <p:extLst>
      <p:ext uri="{BB962C8B-B14F-4D97-AF65-F5344CB8AC3E}">
        <p14:creationId xmlns:p14="http://schemas.microsoft.com/office/powerpoint/2010/main" val="1153858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143690" y="266995"/>
            <a:ext cx="487950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多学一招</a:t>
            </a:r>
            <a:r>
              <a:rPr lang="zh-CN" altLang="en-US" sz="2400" b="1"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SQL</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与三级模式的关系</a:t>
            </a:r>
          </a:p>
        </p:txBody>
      </p:sp>
      <p:pic>
        <p:nvPicPr>
          <p:cNvPr id="12" name="图形 22" descr="讲故事"/>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12878" y="966595"/>
            <a:ext cx="1016001" cy="1016001"/>
          </a:xfrm>
          <a:prstGeom prst="rect">
            <a:avLst/>
          </a:prstGeom>
        </p:spPr>
      </p:pic>
      <p:sp>
        <p:nvSpPr>
          <p:cNvPr id="13" name="矩形 12"/>
          <p:cNvSpPr/>
          <p:nvPr/>
        </p:nvSpPr>
        <p:spPr>
          <a:xfrm>
            <a:off x="2150622" y="1176572"/>
            <a:ext cx="4016592"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文本框 13"/>
          <p:cNvSpPr txBox="1"/>
          <p:nvPr/>
        </p:nvSpPr>
        <p:spPr>
          <a:xfrm>
            <a:off x="2260585" y="1275609"/>
            <a:ext cx="3762613" cy="461665"/>
          </a:xfrm>
          <a:prstGeom prst="rect">
            <a:avLst/>
          </a:prstGeom>
          <a:noFill/>
        </p:spPr>
        <p:txBody>
          <a:bodyPr wrap="square" rtlCol="0">
            <a:spAutoFit/>
          </a:bodyPr>
          <a:lstStyle/>
          <a:p>
            <a:pPr algn="dist"/>
            <a:r>
              <a:rPr lang="en-US" altLang="zh-CN"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SQL</a:t>
            </a:r>
            <a:r>
              <a:rPr lang="zh-CN" altLang="en-US"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与三级模式的关系</a:t>
            </a:r>
            <a:endParaRPr lang="zh-CN" altLang="en-US" sz="2400" dirty="0">
              <a:solidFill>
                <a:schemeClr val="bg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5" name="矩形 14"/>
          <p:cNvSpPr/>
          <p:nvPr/>
        </p:nvSpPr>
        <p:spPr>
          <a:xfrm>
            <a:off x="6239222" y="1176572"/>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6" name="矩形 15"/>
          <p:cNvSpPr/>
          <p:nvPr/>
        </p:nvSpPr>
        <p:spPr>
          <a:xfrm>
            <a:off x="6426951" y="1176572"/>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C37C7476-70A0-45CA-ACD1-7CDA8E61E8F9}"/>
              </a:ext>
            </a:extLst>
          </p:cNvPr>
          <p:cNvSpPr txBox="1"/>
          <p:nvPr/>
        </p:nvSpPr>
        <p:spPr>
          <a:xfrm>
            <a:off x="1054645" y="2190614"/>
            <a:ext cx="10419861" cy="1015663"/>
          </a:xfrm>
          <a:prstGeom prst="rect">
            <a:avLst/>
          </a:prstGeom>
          <a:noFill/>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支持</a:t>
            </a:r>
            <a:r>
              <a:rPr lang="en-US" altLang="zh-CN"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SQL</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的关系数据库管理系统</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同样支持</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关系数据库三级模式结构</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en-US" altLang="zh-CN" sz="2000" dirty="0" smtClean="0">
                <a:solidFill>
                  <a:srgbClr val="1369B3"/>
                </a:solidFill>
                <a:latin typeface="微软雅黑" panose="020B0503020204020204" pitchFamily="34" charset="-122"/>
                <a:ea typeface="微软雅黑" panose="020B0503020204020204" pitchFamily="34" charset="-122"/>
                <a:cs typeface="宋体" panose="02010600030101010101" pitchFamily="2" charset="-122"/>
              </a:rPr>
              <a:t>SQL</a:t>
            </a:r>
            <a:r>
              <a:rPr lang="zh-CN" altLang="en-US" sz="2000" dirty="0">
                <a:solidFill>
                  <a:srgbClr val="1369B3"/>
                </a:solidFill>
                <a:latin typeface="微软雅黑" panose="020B0503020204020204" pitchFamily="34" charset="-122"/>
                <a:ea typeface="微软雅黑" panose="020B0503020204020204" pitchFamily="34" charset="-122"/>
                <a:cs typeface="宋体" panose="02010600030101010101" pitchFamily="2" charset="-122"/>
              </a:rPr>
              <a:t>与三级模式</a:t>
            </a:r>
            <a:r>
              <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rPr>
              <a:t>的</a:t>
            </a:r>
            <a:r>
              <a:rPr lang="zh-CN" altLang="en-US" sz="2000" dirty="0" smtClean="0">
                <a:solidFill>
                  <a:srgbClr val="595959"/>
                </a:solidFill>
                <a:latin typeface="微软雅黑" panose="020B0503020204020204" pitchFamily="34" charset="-122"/>
                <a:ea typeface="微软雅黑" panose="020B0503020204020204" pitchFamily="34" charset="-122"/>
                <a:cs typeface="宋体" panose="02010600030101010101" pitchFamily="2" charset="-122"/>
              </a:rPr>
              <a:t>关系：</a:t>
            </a:r>
            <a:endParaRPr lang="zh-CN" altLang="en-US" sz="2000" dirty="0">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582020046"/>
              </p:ext>
            </p:extLst>
          </p:nvPr>
        </p:nvGraphicFramePr>
        <p:xfrm>
          <a:off x="3214886" y="3151903"/>
          <a:ext cx="5375064" cy="2757642"/>
        </p:xfrm>
        <a:graphic>
          <a:graphicData uri="http://schemas.openxmlformats.org/presentationml/2006/ole">
            <mc:AlternateContent xmlns:mc="http://schemas.openxmlformats.org/markup-compatibility/2006">
              <mc:Choice xmlns:v="urn:schemas-microsoft-com:vml" Requires="v">
                <p:oleObj spid="_x0000_s16454" name="Visio" r:id="rId5" imgW="6013536" imgH="3086100" progId="Visio.DrawingConvertable.15">
                  <p:embed/>
                </p:oleObj>
              </mc:Choice>
              <mc:Fallback>
                <p:oleObj name="Visio" r:id="rId5" imgW="6013536" imgH="3086100" progId="Visio.DrawingConvertable.1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4886" y="3151903"/>
                        <a:ext cx="5375064" cy="2757642"/>
                      </a:xfrm>
                      <a:prstGeom prst="rect">
                        <a:avLst/>
                      </a:prstGeom>
                      <a:noFill/>
                    </p:spPr>
                  </p:pic>
                </p:oleObj>
              </mc:Fallback>
            </mc:AlternateContent>
          </a:graphicData>
        </a:graphic>
      </p:graphicFrame>
    </p:spTree>
    <p:extLst>
      <p:ext uri="{BB962C8B-B14F-4D97-AF65-F5344CB8AC3E}">
        <p14:creationId xmlns:p14="http://schemas.microsoft.com/office/powerpoint/2010/main" val="3633658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l">
              <a:buClrTx/>
              <a:buSzTx/>
              <a:buFontTx/>
            </a:pPr>
            <a:r>
              <a:rPr lang="zh-CN" altLang="en-US" sz="4800" b="1" dirty="0">
                <a:solidFill>
                  <a:srgbClr val="595959"/>
                </a:solidFill>
                <a:latin typeface="微软雅黑" panose="020B0503020204020204" pitchFamily="34" charset="-122"/>
                <a:ea typeface="微软雅黑" panose="020B0503020204020204" pitchFamily="34" charset="-122"/>
                <a:cs typeface="+mn-ea"/>
                <a:sym typeface="+mn-lt"/>
              </a:rPr>
              <a:t>常见的数据库产品</a:t>
            </a: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1.4</a:t>
            </a:r>
          </a:p>
        </p:txBody>
      </p:sp>
    </p:spTree>
    <p:extLst>
      <p:ext uri="{BB962C8B-B14F-4D97-AF65-F5344CB8AC3E}">
        <p14:creationId xmlns:p14="http://schemas.microsoft.com/office/powerpoint/2010/main" val="4199119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4" y="3576722"/>
            <a:ext cx="5319801"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常见的关系数据库产品</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常用的关系数据库</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595959"/>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1.4.1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常见的关系数据库产品</a:t>
            </a:r>
          </a:p>
        </p:txBody>
      </p:sp>
    </p:spTree>
    <p:extLst>
      <p:ext uri="{BB962C8B-B14F-4D97-AF65-F5344CB8AC3E}">
        <p14:creationId xmlns:p14="http://schemas.microsoft.com/office/powerpoint/2010/main" val="3824194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1990750" y="2258935"/>
            <a:ext cx="1512168" cy="606925"/>
          </a:xfrm>
          <a:prstGeom prst="rect">
            <a:avLst/>
          </a:prstGeom>
        </p:spPr>
      </p:pic>
      <p:pic>
        <p:nvPicPr>
          <p:cNvPr id="10" name="图片 9"/>
          <p:cNvPicPr>
            <a:picLocks noChangeAspect="1"/>
          </p:cNvPicPr>
          <p:nvPr/>
        </p:nvPicPr>
        <p:blipFill>
          <a:blip r:embed="rId4"/>
          <a:stretch>
            <a:fillRect/>
          </a:stretch>
        </p:blipFill>
        <p:spPr>
          <a:xfrm>
            <a:off x="5225905" y="1826887"/>
            <a:ext cx="1721906" cy="1301348"/>
          </a:xfrm>
          <a:prstGeom prst="rect">
            <a:avLst/>
          </a:prstGeom>
        </p:spPr>
      </p:pic>
      <p:sp>
        <p:nvSpPr>
          <p:cNvPr id="3" name="文本框 2"/>
          <p:cNvSpPr txBox="1"/>
          <p:nvPr/>
        </p:nvSpPr>
        <p:spPr>
          <a:xfrm>
            <a:off x="1486694" y="3442568"/>
            <a:ext cx="2520280" cy="646331"/>
          </a:xfrm>
          <a:prstGeom prst="rect">
            <a:avLst/>
          </a:prstGeom>
          <a:noFill/>
        </p:spPr>
        <p:txBody>
          <a:bodyPr wrap="square" rtlCol="0">
            <a:spAutoFit/>
          </a:bodyPr>
          <a:lstStyle/>
          <a:p>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可移植性好、使用方便、功能强，但是</a:t>
            </a:r>
            <a:r>
              <a:rPr lang="zh-CN" altLang="en-US" sz="1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价格高</a:t>
            </a:r>
          </a:p>
        </p:txBody>
      </p:sp>
      <p:sp>
        <p:nvSpPr>
          <p:cNvPr id="11" name="文本框 10"/>
          <p:cNvSpPr txBox="1"/>
          <p:nvPr/>
        </p:nvSpPr>
        <p:spPr>
          <a:xfrm>
            <a:off x="4681130" y="3442568"/>
            <a:ext cx="2811455" cy="923330"/>
          </a:xfrm>
          <a:prstGeom prst="rect">
            <a:avLst/>
          </a:prstGeom>
          <a:noFill/>
        </p:spPr>
        <p:txBody>
          <a:bodyPr wrap="square" rtlCol="0">
            <a:spAutoFit/>
          </a:bodyPr>
          <a:lstStyle/>
          <a:p>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具有强大、灵活、基于</a:t>
            </a:r>
            <a:r>
              <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应用程序管理功能，界面友好、易操作</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6265" y="2081384"/>
            <a:ext cx="2095500" cy="962025"/>
          </a:xfrm>
          <a:prstGeom prst="rect">
            <a:avLst/>
          </a:prstGeom>
        </p:spPr>
      </p:pic>
      <p:sp>
        <p:nvSpPr>
          <p:cNvPr id="14" name="文本框 13"/>
          <p:cNvSpPr txBox="1"/>
          <p:nvPr/>
        </p:nvSpPr>
        <p:spPr>
          <a:xfrm>
            <a:off x="8108287" y="3442567"/>
            <a:ext cx="2811455" cy="923330"/>
          </a:xfrm>
          <a:prstGeom prst="rect">
            <a:avLst/>
          </a:prstGeom>
          <a:noFill/>
        </p:spPr>
        <p:txBody>
          <a:bodyPr wrap="square" rtlCol="0">
            <a:spAutoFit/>
          </a:bodyPr>
          <a:lstStyle/>
          <a:p>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支持主流操作系统，能和很多编程语言相结合，如</a:t>
            </a:r>
            <a:r>
              <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PHP</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Java</a:t>
            </a:r>
            <a:endPar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1.4.1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常见的关系数据库产品</a:t>
            </a:r>
          </a:p>
        </p:txBody>
      </p:sp>
    </p:spTree>
    <p:extLst>
      <p:ext uri="{BB962C8B-B14F-4D97-AF65-F5344CB8AC3E}">
        <p14:creationId xmlns:p14="http://schemas.microsoft.com/office/powerpoint/2010/main" val="10745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645818"/>
            <a:ext cx="5429568"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数据库的概念</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数据库管理系统</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数据库系统</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的含义。</a:t>
            </a:r>
            <a:endParaRPr lang="zh-CN" altLang="en-US" dirty="0">
              <a:solidFill>
                <a:srgbClr val="595959"/>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数据库概述</a:t>
            </a:r>
          </a:p>
        </p:txBody>
      </p:sp>
    </p:spTree>
    <p:extLst>
      <p:ext uri="{BB962C8B-B14F-4D97-AF65-F5344CB8AC3E}">
        <p14:creationId xmlns:p14="http://schemas.microsoft.com/office/powerpoint/2010/main" val="550711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3154181" y="1701602"/>
            <a:ext cx="1372578" cy="1338264"/>
          </a:xfrm>
          <a:prstGeom prst="rect">
            <a:avLst/>
          </a:prstGeom>
        </p:spPr>
      </p:pic>
      <p:sp>
        <p:nvSpPr>
          <p:cNvPr id="19" name="文本框 18"/>
          <p:cNvSpPr txBox="1"/>
          <p:nvPr/>
        </p:nvSpPr>
        <p:spPr>
          <a:xfrm>
            <a:off x="2609406" y="3237763"/>
            <a:ext cx="2811455" cy="646331"/>
          </a:xfrm>
          <a:prstGeom prst="rect">
            <a:avLst/>
          </a:prstGeom>
          <a:noFill/>
        </p:spPr>
        <p:txBody>
          <a:bodyPr wrap="square" rtlCol="0">
            <a:spAutoFit/>
          </a:bodyPr>
          <a:lstStyle/>
          <a:p>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支持多种类型的数据库客户端接口和多种数据类型</a:t>
            </a:r>
          </a:p>
        </p:txBody>
      </p:sp>
      <p:sp>
        <p:nvSpPr>
          <p:cNvPr id="12"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1.4.1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常见的关系数据库产品</a:t>
            </a:r>
          </a:p>
        </p:txBody>
      </p:sp>
      <p:pic>
        <p:nvPicPr>
          <p:cNvPr id="13" name="图片 12"/>
          <p:cNvPicPr>
            <a:picLocks noChangeAspect="1"/>
          </p:cNvPicPr>
          <p:nvPr/>
        </p:nvPicPr>
        <p:blipFill>
          <a:blip r:embed="rId4"/>
          <a:stretch>
            <a:fillRect/>
          </a:stretch>
        </p:blipFill>
        <p:spPr>
          <a:xfrm>
            <a:off x="6610458" y="1751359"/>
            <a:ext cx="1780952" cy="1133333"/>
          </a:xfrm>
          <a:prstGeom prst="rect">
            <a:avLst/>
          </a:prstGeom>
        </p:spPr>
      </p:pic>
      <p:sp>
        <p:nvSpPr>
          <p:cNvPr id="15" name="文本框 14"/>
          <p:cNvSpPr txBox="1"/>
          <p:nvPr/>
        </p:nvSpPr>
        <p:spPr>
          <a:xfrm>
            <a:off x="6095206" y="3237763"/>
            <a:ext cx="2811455" cy="646331"/>
          </a:xfrm>
          <a:prstGeom prst="rect">
            <a:avLst/>
          </a:prstGeom>
          <a:noFill/>
        </p:spPr>
        <p:txBody>
          <a:bodyPr wrap="square" rtlCol="0">
            <a:spAutoFit/>
          </a:bodyPr>
          <a:lstStyle/>
          <a:p>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具有跨平台的特性，使用更加方便、快捷</a:t>
            </a:r>
          </a:p>
        </p:txBody>
      </p:sp>
    </p:spTree>
    <p:extLst>
      <p:ext uri="{BB962C8B-B14F-4D97-AF65-F5344CB8AC3E}">
        <p14:creationId xmlns:p14="http://schemas.microsoft.com/office/powerpoint/2010/main" val="4211465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4" y="3576722"/>
            <a:ext cx="5319801"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常见的非关系数据库产品</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，能够说出</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常用的非关系数据库</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595959"/>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1.4.2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常见的非关系数据库产品</a:t>
            </a:r>
          </a:p>
        </p:txBody>
      </p:sp>
    </p:spTree>
    <p:extLst>
      <p:ext uri="{BB962C8B-B14F-4D97-AF65-F5344CB8AC3E}">
        <p14:creationId xmlns:p14="http://schemas.microsoft.com/office/powerpoint/2010/main" val="4117863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884910" y="1773610"/>
            <a:ext cx="2304257" cy="1008112"/>
          </a:xfrm>
          <a:prstGeom prst="rect">
            <a:avLst/>
          </a:prstGeom>
        </p:spPr>
      </p:pic>
      <p:pic>
        <p:nvPicPr>
          <p:cNvPr id="4" name="图片 3"/>
          <p:cNvPicPr>
            <a:picLocks noChangeAspect="1"/>
          </p:cNvPicPr>
          <p:nvPr/>
        </p:nvPicPr>
        <p:blipFill>
          <a:blip r:embed="rId4"/>
          <a:stretch>
            <a:fillRect/>
          </a:stretch>
        </p:blipFill>
        <p:spPr>
          <a:xfrm>
            <a:off x="1464530" y="1773610"/>
            <a:ext cx="2539229" cy="1008112"/>
          </a:xfrm>
          <a:prstGeom prst="rect">
            <a:avLst/>
          </a:prstGeom>
        </p:spPr>
      </p:pic>
      <p:sp>
        <p:nvSpPr>
          <p:cNvPr id="11" name="文本框 10"/>
          <p:cNvSpPr txBox="1"/>
          <p:nvPr/>
        </p:nvSpPr>
        <p:spPr>
          <a:xfrm>
            <a:off x="1392522" y="2925738"/>
            <a:ext cx="2520280" cy="923330"/>
          </a:xfrm>
          <a:prstGeom prst="rect">
            <a:avLst/>
          </a:prstGeom>
          <a:noFill/>
        </p:spPr>
        <p:txBody>
          <a:bodyPr wrap="square" rtlCol="0">
            <a:spAutoFit/>
          </a:bodyPr>
          <a:lstStyle/>
          <a:p>
            <a:r>
              <a:rPr lang="zh-CN" altLang="en-US" sz="18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搜索速度快</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，用于处理大量数据的</a:t>
            </a:r>
            <a:r>
              <a:rPr lang="zh-CN" altLang="en-US" sz="18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高负载访问</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，也用于一些</a:t>
            </a:r>
            <a:r>
              <a:rPr lang="zh-CN" altLang="en-US" sz="18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日志系统</a:t>
            </a:r>
          </a:p>
        </p:txBody>
      </p:sp>
      <p:sp>
        <p:nvSpPr>
          <p:cNvPr id="12" name="文本框 11"/>
          <p:cNvSpPr txBox="1"/>
          <p:nvPr/>
        </p:nvSpPr>
        <p:spPr>
          <a:xfrm>
            <a:off x="4776898" y="2919528"/>
            <a:ext cx="2520280" cy="646331"/>
          </a:xfrm>
          <a:prstGeom prst="rect">
            <a:avLst/>
          </a:prstGeom>
          <a:noFill/>
        </p:spPr>
        <p:txBody>
          <a:bodyPr wrap="square" rtlCol="0">
            <a:spAutoFit/>
          </a:bodyPr>
          <a:lstStyle/>
          <a:p>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18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BSON</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存储数据，用于</a:t>
            </a:r>
            <a:r>
              <a:rPr lang="en-US" altLang="zh-CN" sz="18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18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应用</a:t>
            </a: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5250" y="1871231"/>
            <a:ext cx="3190516" cy="812870"/>
          </a:xfrm>
          <a:prstGeom prst="rect">
            <a:avLst/>
          </a:prstGeom>
        </p:spPr>
      </p:pic>
      <p:sp>
        <p:nvSpPr>
          <p:cNvPr id="14" name="文本框 13"/>
          <p:cNvSpPr txBox="1"/>
          <p:nvPr/>
        </p:nvSpPr>
        <p:spPr>
          <a:xfrm>
            <a:off x="7801234" y="2925738"/>
            <a:ext cx="3190516" cy="923330"/>
          </a:xfrm>
          <a:prstGeom prst="rect">
            <a:avLst/>
          </a:prstGeom>
          <a:noFill/>
        </p:spPr>
        <p:txBody>
          <a:bodyPr wrap="square" rtlCol="0">
            <a:spAutoFit/>
          </a:bodyPr>
          <a:lstStyle/>
          <a:p>
            <a:r>
              <a:rPr lang="zh-CN" altLang="en-US" sz="18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查找速度快</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，可扩展性强，容易进行分布式扩展，用于应对分布式存储</a:t>
            </a:r>
            <a:r>
              <a:rPr lang="zh-CN" altLang="en-US" sz="18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海量数据</a:t>
            </a:r>
          </a:p>
        </p:txBody>
      </p:sp>
      <p:sp>
        <p:nvSpPr>
          <p:cNvPr id="1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1.4.2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常见的非关系数据库产品</a:t>
            </a:r>
          </a:p>
        </p:txBody>
      </p:sp>
    </p:spTree>
    <p:extLst>
      <p:ext uri="{BB962C8B-B14F-4D97-AF65-F5344CB8AC3E}">
        <p14:creationId xmlns:p14="http://schemas.microsoft.com/office/powerpoint/2010/main" val="1986457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536538" y="2852358"/>
            <a:ext cx="2520280" cy="923330"/>
          </a:xfrm>
          <a:prstGeom prst="rect">
            <a:avLst/>
          </a:prstGeom>
          <a:noFill/>
        </p:spPr>
        <p:txBody>
          <a:bodyPr wrap="square" rtlCol="0">
            <a:spAutoFit/>
          </a:bodyPr>
          <a:lstStyle/>
          <a:p>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由</a:t>
            </a:r>
            <a:r>
              <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Java</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语言编写，用于处理大量结构化数据的</a:t>
            </a:r>
            <a:r>
              <a:rPr lang="zh-CN" altLang="en-US" sz="18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分布式数据存储系统</a:t>
            </a:r>
          </a:p>
        </p:txBody>
      </p:sp>
      <p:sp>
        <p:nvSpPr>
          <p:cNvPr id="12" name="文本框 11"/>
          <p:cNvSpPr txBox="1"/>
          <p:nvPr/>
        </p:nvSpPr>
        <p:spPr>
          <a:xfrm>
            <a:off x="4920914" y="2846148"/>
            <a:ext cx="2520280" cy="923330"/>
          </a:xfrm>
          <a:prstGeom prst="rect">
            <a:avLst/>
          </a:prstGeom>
          <a:noFill/>
        </p:spPr>
        <p:txBody>
          <a:bodyPr wrap="square" rtlCol="0">
            <a:spAutoFit/>
          </a:bodyPr>
          <a:lstStyle/>
          <a:p>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分布式、高扩展、高实时的搜索与数据分析</a:t>
            </a:r>
            <a:r>
              <a:rPr lang="zh-CN" altLang="en-US" sz="18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引擎数据库</a:t>
            </a:r>
          </a:p>
        </p:txBody>
      </p:sp>
      <p:sp>
        <p:nvSpPr>
          <p:cNvPr id="14" name="文本框 13"/>
          <p:cNvSpPr txBox="1"/>
          <p:nvPr/>
        </p:nvSpPr>
        <p:spPr>
          <a:xfrm>
            <a:off x="7945250" y="2852358"/>
            <a:ext cx="3190516" cy="923330"/>
          </a:xfrm>
          <a:prstGeom prst="rect">
            <a:avLst/>
          </a:prstGeom>
          <a:noFill/>
        </p:spPr>
        <p:txBody>
          <a:bodyPr wrap="square" rtlCol="0">
            <a:spAutoFit/>
          </a:bodyPr>
          <a:lstStyle/>
          <a:p>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高性能的、开源的、基于</a:t>
            </a:r>
            <a:r>
              <a:rPr lang="en-US" altLang="zh-CN"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Java</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语言开发的</a:t>
            </a:r>
            <a:r>
              <a:rPr lang="zh-CN" altLang="en-US" sz="1800" kern="100" dirty="0">
                <a:solidFill>
                  <a:srgbClr val="005DA2"/>
                </a:solidFill>
                <a:latin typeface="微软雅黑" panose="020B0503020204020204" pitchFamily="34" charset="-122"/>
                <a:ea typeface="微软雅黑" panose="020B0503020204020204" pitchFamily="34" charset="-122"/>
                <a:cs typeface="Times New Roman" panose="02020603050405020304" pitchFamily="18" charset="0"/>
              </a:rPr>
              <a:t>图形数据库</a:t>
            </a:r>
            <a:r>
              <a:rPr lang="zh-CN" altLang="en-US" sz="1800" kern="100" dirty="0">
                <a:solidFill>
                  <a:srgbClr val="595959"/>
                </a:solidFill>
                <a:latin typeface="微软雅黑" panose="020B0503020204020204" pitchFamily="34" charset="-122"/>
                <a:ea typeface="微软雅黑" panose="020B0503020204020204" pitchFamily="34" charset="-122"/>
                <a:cs typeface="Times New Roman" panose="02020603050405020304" pitchFamily="18" charset="0"/>
              </a:rPr>
              <a:t>，将数据以网络方式存储</a:t>
            </a:r>
          </a:p>
        </p:txBody>
      </p:sp>
      <p:pic>
        <p:nvPicPr>
          <p:cNvPr id="3" name="图片 2"/>
          <p:cNvPicPr>
            <a:picLocks noChangeAspect="1"/>
          </p:cNvPicPr>
          <p:nvPr/>
        </p:nvPicPr>
        <p:blipFill>
          <a:blip r:embed="rId3"/>
          <a:stretch>
            <a:fillRect/>
          </a:stretch>
        </p:blipFill>
        <p:spPr>
          <a:xfrm>
            <a:off x="1392522" y="1700230"/>
            <a:ext cx="3019048" cy="1085714"/>
          </a:xfrm>
          <a:prstGeom prst="rect">
            <a:avLst/>
          </a:prstGeom>
        </p:spPr>
      </p:pic>
      <p:pic>
        <p:nvPicPr>
          <p:cNvPr id="6" name="图片 5"/>
          <p:cNvPicPr>
            <a:picLocks noChangeAspect="1"/>
          </p:cNvPicPr>
          <p:nvPr/>
        </p:nvPicPr>
        <p:blipFill>
          <a:blip r:embed="rId4"/>
          <a:stretch>
            <a:fillRect/>
          </a:stretch>
        </p:blipFill>
        <p:spPr>
          <a:xfrm>
            <a:off x="8449306" y="1687661"/>
            <a:ext cx="2272547" cy="1098283"/>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64930" y="1629594"/>
            <a:ext cx="1832248" cy="1030640"/>
          </a:xfrm>
          <a:prstGeom prst="rect">
            <a:avLst/>
          </a:prstGeom>
        </p:spPr>
      </p:pic>
      <p:sp>
        <p:nvSpPr>
          <p:cNvPr id="1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1.4.2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常见的非关系数据库产品</a:t>
            </a:r>
          </a:p>
        </p:txBody>
      </p:sp>
    </p:spTree>
    <p:extLst>
      <p:ext uri="{BB962C8B-B14F-4D97-AF65-F5344CB8AC3E}">
        <p14:creationId xmlns:p14="http://schemas.microsoft.com/office/powerpoint/2010/main" val="4049541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l">
              <a:buClrTx/>
              <a:buSzTx/>
              <a:buFontTx/>
            </a:pPr>
            <a:r>
              <a:rPr lang="en-US" altLang="zh-CN" sz="4800" b="1"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sz="4800" b="1" dirty="0">
                <a:solidFill>
                  <a:srgbClr val="595959"/>
                </a:solidFill>
                <a:latin typeface="微软雅黑" panose="020B0503020204020204" pitchFamily="34" charset="-122"/>
                <a:ea typeface="微软雅黑" panose="020B0503020204020204" pitchFamily="34" charset="-122"/>
                <a:cs typeface="+mn-ea"/>
                <a:sym typeface="+mn-lt"/>
              </a:rPr>
              <a:t>安装与配置</a:t>
            </a: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1.5</a:t>
            </a:r>
          </a:p>
        </p:txBody>
      </p:sp>
    </p:spTree>
    <p:extLst>
      <p:ext uri="{BB962C8B-B14F-4D97-AF65-F5344CB8AC3E}">
        <p14:creationId xmlns:p14="http://schemas.microsoft.com/office/powerpoint/2010/main" val="3612631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576722"/>
            <a:ext cx="498348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获取</a:t>
            </a:r>
            <a:r>
              <a:rPr lang="en-US" altLang="zh-CN"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的方法</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，能够根据需求</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获取</a:t>
            </a:r>
            <a:r>
              <a:rPr lang="en-US" altLang="zh-CN"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的安装包</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1369B2"/>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64531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步骤一：</a:t>
            </a:r>
          </a:p>
        </p:txBody>
      </p:sp>
      <p:sp>
        <p:nvSpPr>
          <p:cNvPr id="16" name="1"/>
          <p:cNvSpPr txBox="1"/>
          <p:nvPr>
            <p:custDataLst>
              <p:tags r:id="rId2"/>
            </p:custDataLst>
          </p:nvPr>
        </p:nvSpPr>
        <p:spPr>
          <a:xfrm>
            <a:off x="902901" y="1746395"/>
            <a:ext cx="10461180" cy="581057"/>
          </a:xfrm>
          <a:prstGeom prst="rect">
            <a:avLst/>
          </a:prstGeom>
          <a:noFill/>
          <a:ln>
            <a:noFill/>
          </a:ln>
        </p:spPr>
        <p:txBody>
          <a:bodyPr wrap="square" rtlCol="0">
            <a:spAutoFit/>
          </a:bodyPr>
          <a:lstStyle/>
          <a:p>
            <a:pPr defTabSz="457154">
              <a:lnSpc>
                <a:spcPct val="150000"/>
              </a:lnSpc>
              <a:defRPr/>
            </a:pP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通过浏览器访问</a:t>
            </a: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的官方网站，网站首页如下：</a:t>
            </a: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22530" name="Picture 2"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726" y="2709714"/>
            <a:ext cx="5976664" cy="345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8399462" y="3518351"/>
            <a:ext cx="3168352" cy="830997"/>
          </a:xfrm>
          <a:prstGeom prst="rect">
            <a:avLst/>
          </a:prstGeom>
        </p:spPr>
        <p:txBody>
          <a:bodyPr wrap="square">
            <a:spAutoFit/>
          </a:bodyPr>
          <a:lstStyle/>
          <a:p>
            <a:r>
              <a:rPr lang="zh-CN" altLang="en-US" kern="0" dirty="0">
                <a:solidFill>
                  <a:srgbClr val="FF0000"/>
                </a:solidFill>
                <a:latin typeface="微软雅黑" panose="020B0503020204020204" pitchFamily="34" charset="-122"/>
                <a:ea typeface="微软雅黑" panose="020B0503020204020204" pitchFamily="34" charset="-122"/>
                <a:cs typeface="+mn-ea"/>
                <a:sym typeface="+mn-lt"/>
              </a:rPr>
              <a:t>单击“</a:t>
            </a:r>
            <a:r>
              <a:rPr lang="en-US" altLang="zh-CN" kern="0" dirty="0">
                <a:solidFill>
                  <a:srgbClr val="FF0000"/>
                </a:solidFill>
                <a:latin typeface="微软雅黑" panose="020B0503020204020204" pitchFamily="34" charset="-122"/>
                <a:ea typeface="微软雅黑" panose="020B0503020204020204" pitchFamily="34" charset="-122"/>
                <a:cs typeface="+mn-ea"/>
                <a:sym typeface="+mn-lt"/>
              </a:rPr>
              <a:t>DOWNLOADS”</a:t>
            </a:r>
            <a:r>
              <a:rPr lang="zh-CN" altLang="en-US" kern="0" dirty="0">
                <a:solidFill>
                  <a:srgbClr val="FF0000"/>
                </a:solidFill>
                <a:latin typeface="微软雅黑" panose="020B0503020204020204" pitchFamily="34" charset="-122"/>
                <a:ea typeface="微软雅黑" panose="020B0503020204020204" pitchFamily="34" charset="-122"/>
                <a:cs typeface="+mn-ea"/>
                <a:sym typeface="+mn-lt"/>
              </a:rPr>
              <a:t>链接，进入下载页面</a:t>
            </a:r>
            <a:endParaRPr lang="zh-CN" altLang="en-US" dirty="0">
              <a:solidFill>
                <a:srgbClr val="FF0000"/>
              </a:solidFill>
            </a:endParaRPr>
          </a:p>
        </p:txBody>
      </p:sp>
      <p:cxnSp>
        <p:nvCxnSpPr>
          <p:cNvPr id="23" name="直接箭头连接符 22"/>
          <p:cNvCxnSpPr/>
          <p:nvPr/>
        </p:nvCxnSpPr>
        <p:spPr>
          <a:xfrm>
            <a:off x="4871070" y="3933850"/>
            <a:ext cx="3450802" cy="3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605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步骤二：</a:t>
            </a:r>
          </a:p>
        </p:txBody>
      </p:sp>
      <p:sp>
        <p:nvSpPr>
          <p:cNvPr id="16" name="1"/>
          <p:cNvSpPr txBox="1"/>
          <p:nvPr>
            <p:custDataLst>
              <p:tags r:id="rId2"/>
            </p:custDataLst>
          </p:nvPr>
        </p:nvSpPr>
        <p:spPr>
          <a:xfrm>
            <a:off x="902901" y="1746395"/>
            <a:ext cx="10461180" cy="646331"/>
          </a:xfrm>
          <a:prstGeom prst="rect">
            <a:avLst/>
          </a:prstGeom>
          <a:noFill/>
          <a:ln>
            <a:noFill/>
          </a:ln>
        </p:spPr>
        <p:txBody>
          <a:bodyPr wrap="square" rtlCol="0">
            <a:spAutoFit/>
          </a:bodyPr>
          <a:lstStyle/>
          <a:p>
            <a:pPr defTabSz="457154">
              <a:lnSpc>
                <a:spcPct val="150000"/>
              </a:lnSpc>
              <a:defRPr/>
            </a:pP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的下载页面：</a:t>
            </a: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23554" name="Picture 2"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686" y="2560197"/>
            <a:ext cx="5174843" cy="3624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8314930" y="5651590"/>
            <a:ext cx="3168352" cy="707886"/>
          </a:xfrm>
          <a:prstGeom prst="rect">
            <a:avLst/>
          </a:prstGeom>
        </p:spPr>
        <p:txBody>
          <a:bodyPr wrap="square">
            <a:spAutoFit/>
          </a:bodyPr>
          <a:lstStyle/>
          <a:p>
            <a:r>
              <a:rPr lang="zh-CN" altLang="en-US" sz="2000" kern="0" dirty="0">
                <a:solidFill>
                  <a:srgbClr val="FF0000"/>
                </a:solidFill>
                <a:latin typeface="微软雅黑" panose="020B0503020204020204" pitchFamily="34" charset="-122"/>
                <a:ea typeface="微软雅黑" panose="020B0503020204020204" pitchFamily="34" charset="-122"/>
                <a:cs typeface="+mn-ea"/>
                <a:sym typeface="+mn-lt"/>
              </a:rPr>
              <a:t>单击该链接，进入</a:t>
            </a:r>
            <a:r>
              <a:rPr lang="en-US" altLang="zh-CN" sz="2000" kern="0" dirty="0">
                <a:solidFill>
                  <a:srgbClr val="FF0000"/>
                </a:solidFill>
                <a:latin typeface="微软雅黑" panose="020B0503020204020204" pitchFamily="34" charset="-122"/>
                <a:ea typeface="微软雅黑" panose="020B0503020204020204" pitchFamily="34" charset="-122"/>
                <a:cs typeface="+mn-ea"/>
                <a:sym typeface="+mn-lt"/>
              </a:rPr>
              <a:t>MySQL Community</a:t>
            </a:r>
            <a:r>
              <a:rPr lang="zh-CN" altLang="en-US" sz="2000" kern="0" dirty="0">
                <a:solidFill>
                  <a:srgbClr val="FF0000"/>
                </a:solidFill>
                <a:latin typeface="微软雅黑" panose="020B0503020204020204" pitchFamily="34" charset="-122"/>
                <a:ea typeface="微软雅黑" panose="020B0503020204020204" pitchFamily="34" charset="-122"/>
                <a:cs typeface="+mn-ea"/>
                <a:sym typeface="+mn-lt"/>
              </a:rPr>
              <a:t>下载页面</a:t>
            </a:r>
            <a:endParaRPr lang="zh-CN" altLang="en-US" sz="2000" dirty="0">
              <a:solidFill>
                <a:srgbClr val="FF0000"/>
              </a:solidFill>
            </a:endParaRPr>
          </a:p>
        </p:txBody>
      </p:sp>
      <p:cxnSp>
        <p:nvCxnSpPr>
          <p:cNvPr id="8" name="直接箭头连接符 7"/>
          <p:cNvCxnSpPr/>
          <p:nvPr/>
        </p:nvCxnSpPr>
        <p:spPr>
          <a:xfrm>
            <a:off x="4864128" y="6005533"/>
            <a:ext cx="3450802" cy="3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377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步骤三：</a:t>
            </a:r>
          </a:p>
        </p:txBody>
      </p:sp>
      <p:sp>
        <p:nvSpPr>
          <p:cNvPr id="16" name="1"/>
          <p:cNvSpPr txBox="1"/>
          <p:nvPr>
            <p:custDataLst>
              <p:tags r:id="rId2"/>
            </p:custDataLst>
          </p:nvPr>
        </p:nvSpPr>
        <p:spPr>
          <a:xfrm>
            <a:off x="902901" y="1746395"/>
            <a:ext cx="10461180" cy="646331"/>
          </a:xfrm>
          <a:prstGeom prst="rect">
            <a:avLst/>
          </a:prstGeom>
          <a:noFill/>
          <a:ln>
            <a:noFill/>
          </a:ln>
        </p:spPr>
        <p:txBody>
          <a:bodyPr wrap="square" rtlCol="0">
            <a:spAutoFit/>
          </a:bodyPr>
          <a:lstStyle/>
          <a:p>
            <a:pPr defTabSz="457154">
              <a:lnSpc>
                <a:spcPct val="150000"/>
              </a:lnSpc>
              <a:defRPr/>
            </a:pP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 Community</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的下载页面：</a:t>
            </a: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24578" name="Picture 2" descr="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686" y="2637706"/>
            <a:ext cx="5644627"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7280918" y="3861842"/>
            <a:ext cx="3710831" cy="707886"/>
          </a:xfrm>
          <a:prstGeom prst="rect">
            <a:avLst/>
          </a:prstGeom>
        </p:spPr>
        <p:txBody>
          <a:bodyPr wrap="square">
            <a:spAutoFit/>
          </a:bodyPr>
          <a:lstStyle/>
          <a:p>
            <a:r>
              <a:rPr lang="zh-CN" altLang="en-US" sz="2000" kern="0" dirty="0">
                <a:solidFill>
                  <a:srgbClr val="FF0000"/>
                </a:solidFill>
                <a:latin typeface="微软雅黑" panose="020B0503020204020204" pitchFamily="34" charset="-122"/>
                <a:ea typeface="微软雅黑" panose="020B0503020204020204" pitchFamily="34" charset="-122"/>
                <a:cs typeface="+mn-ea"/>
                <a:sym typeface="+mn-lt"/>
              </a:rPr>
              <a:t>单击该链接，进入“</a:t>
            </a:r>
            <a:r>
              <a:rPr lang="en-US" altLang="zh-CN" sz="2000" kern="0" dirty="0">
                <a:solidFill>
                  <a:srgbClr val="FF0000"/>
                </a:solidFill>
                <a:latin typeface="微软雅黑" panose="020B0503020204020204" pitchFamily="34" charset="-122"/>
                <a:ea typeface="微软雅黑" panose="020B0503020204020204" pitchFamily="34" charset="-122"/>
                <a:cs typeface="+mn-ea"/>
                <a:sym typeface="+mn-lt"/>
              </a:rPr>
              <a:t>MySQL Community Server”</a:t>
            </a:r>
            <a:r>
              <a:rPr lang="zh-CN" altLang="en-US" sz="2000" kern="0" dirty="0">
                <a:solidFill>
                  <a:srgbClr val="FF0000"/>
                </a:solidFill>
                <a:latin typeface="微软雅黑" panose="020B0503020204020204" pitchFamily="34" charset="-122"/>
                <a:ea typeface="微软雅黑" panose="020B0503020204020204" pitchFamily="34" charset="-122"/>
                <a:cs typeface="+mn-ea"/>
                <a:sym typeface="+mn-lt"/>
              </a:rPr>
              <a:t>下载页面</a:t>
            </a:r>
            <a:endParaRPr lang="zh-CN" altLang="en-US" sz="2000" dirty="0">
              <a:solidFill>
                <a:srgbClr val="FF0000"/>
              </a:solidFill>
            </a:endParaRPr>
          </a:p>
        </p:txBody>
      </p:sp>
      <p:cxnSp>
        <p:nvCxnSpPr>
          <p:cNvPr id="8" name="直接箭头连接符 7"/>
          <p:cNvCxnSpPr>
            <a:endCxn id="7" idx="1"/>
          </p:cNvCxnSpPr>
          <p:nvPr/>
        </p:nvCxnSpPr>
        <p:spPr>
          <a:xfrm>
            <a:off x="3220468" y="4215785"/>
            <a:ext cx="406045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657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步骤四：</a:t>
            </a:r>
          </a:p>
        </p:txBody>
      </p:sp>
      <p:sp>
        <p:nvSpPr>
          <p:cNvPr id="16" name="1"/>
          <p:cNvSpPr txBox="1"/>
          <p:nvPr>
            <p:custDataLst>
              <p:tags r:id="rId2"/>
            </p:custDataLst>
          </p:nvPr>
        </p:nvSpPr>
        <p:spPr>
          <a:xfrm>
            <a:off x="902901" y="1746395"/>
            <a:ext cx="10461180" cy="646331"/>
          </a:xfrm>
          <a:prstGeom prst="rect">
            <a:avLst/>
          </a:prstGeom>
          <a:noFill/>
          <a:ln>
            <a:noFill/>
          </a:ln>
        </p:spPr>
        <p:txBody>
          <a:bodyPr wrap="square" rtlCol="0">
            <a:spAutoFit/>
          </a:bodyPr>
          <a:lstStyle/>
          <a:p>
            <a:pPr defTabSz="457154">
              <a:lnSpc>
                <a:spcPct val="150000"/>
              </a:lnSpc>
              <a:defRPr/>
            </a:pP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 Community Server</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的下载页面：</a:t>
            </a: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6815286" y="5334057"/>
            <a:ext cx="5375127" cy="707886"/>
          </a:xfrm>
          <a:prstGeom prst="rect">
            <a:avLst/>
          </a:prstGeom>
        </p:spPr>
        <p:txBody>
          <a:bodyPr wrap="square">
            <a:spAutoFit/>
          </a:bodyPr>
          <a:lstStyle/>
          <a:p>
            <a:r>
              <a:rPr lang="zh-CN" altLang="en-US" sz="2000" kern="0" dirty="0">
                <a:solidFill>
                  <a:srgbClr val="FF0000"/>
                </a:solidFill>
                <a:latin typeface="微软雅黑" panose="020B0503020204020204" pitchFamily="34" charset="-122"/>
                <a:ea typeface="微软雅黑" panose="020B0503020204020204" pitchFamily="34" charset="-122"/>
                <a:cs typeface="+mn-ea"/>
                <a:sym typeface="+mn-lt"/>
              </a:rPr>
              <a:t>单击“</a:t>
            </a:r>
            <a:r>
              <a:rPr lang="en-US" altLang="zh-CN" sz="2000" kern="0" dirty="0">
                <a:solidFill>
                  <a:srgbClr val="FF0000"/>
                </a:solidFill>
                <a:latin typeface="微软雅黑" panose="020B0503020204020204" pitchFamily="34" charset="-122"/>
                <a:ea typeface="微软雅黑" panose="020B0503020204020204" pitchFamily="34" charset="-122"/>
                <a:cs typeface="+mn-ea"/>
                <a:sym typeface="+mn-lt"/>
              </a:rPr>
              <a:t>Windows (x86, 64-bit), ZIP Archive”</a:t>
            </a:r>
            <a:r>
              <a:rPr lang="zh-CN" altLang="en-US" sz="2000" kern="0" dirty="0">
                <a:solidFill>
                  <a:srgbClr val="FF0000"/>
                </a:solidFill>
                <a:latin typeface="微软雅黑" panose="020B0503020204020204" pitchFamily="34" charset="-122"/>
                <a:ea typeface="微软雅黑" panose="020B0503020204020204" pitchFamily="34" charset="-122"/>
                <a:cs typeface="+mn-ea"/>
                <a:sym typeface="+mn-lt"/>
              </a:rPr>
              <a:t>后的“</a:t>
            </a:r>
            <a:r>
              <a:rPr lang="en-US" altLang="zh-CN" sz="2000" kern="0" dirty="0">
                <a:solidFill>
                  <a:srgbClr val="FF0000"/>
                </a:solidFill>
                <a:latin typeface="微软雅黑" panose="020B0503020204020204" pitchFamily="34" charset="-122"/>
                <a:ea typeface="微软雅黑" panose="020B0503020204020204" pitchFamily="34" charset="-122"/>
                <a:cs typeface="+mn-ea"/>
                <a:sym typeface="+mn-lt"/>
              </a:rPr>
              <a:t>Download”</a:t>
            </a:r>
            <a:r>
              <a:rPr lang="zh-CN" altLang="en-US" sz="2000" kern="0" dirty="0">
                <a:solidFill>
                  <a:srgbClr val="FF0000"/>
                </a:solidFill>
                <a:latin typeface="微软雅黑" panose="020B0503020204020204" pitchFamily="34" charset="-122"/>
                <a:ea typeface="微软雅黑" panose="020B0503020204020204" pitchFamily="34" charset="-122"/>
                <a:cs typeface="+mn-ea"/>
                <a:sym typeface="+mn-lt"/>
              </a:rPr>
              <a:t>按钮，进入文件下载页面</a:t>
            </a:r>
            <a:endParaRPr lang="zh-CN" altLang="en-US" sz="2000" dirty="0">
              <a:solidFill>
                <a:srgbClr val="FF0000"/>
              </a:solidFill>
            </a:endParaRPr>
          </a:p>
        </p:txBody>
      </p:sp>
      <p:pic>
        <p:nvPicPr>
          <p:cNvPr id="25602" name="Picture 2" desc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710" y="2394977"/>
            <a:ext cx="4540346" cy="413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p:cNvCxnSpPr/>
          <p:nvPr/>
        </p:nvCxnSpPr>
        <p:spPr>
          <a:xfrm>
            <a:off x="4295006" y="5688000"/>
            <a:ext cx="237626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177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D2673A92-D6DC-4D5A-8531-682060F177D1}"/>
              </a:ext>
            </a:extLst>
          </p:cNvPr>
          <p:cNvSpPr/>
          <p:nvPr/>
        </p:nvSpPr>
        <p:spPr>
          <a:xfrm>
            <a:off x="5251557" y="1536019"/>
            <a:ext cx="6192688" cy="4032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1618F58-230F-4E85-9C3B-3F0654214019}"/>
              </a:ext>
            </a:extLst>
          </p:cNvPr>
          <p:cNvSpPr txBox="1"/>
          <p:nvPr/>
        </p:nvSpPr>
        <p:spPr>
          <a:xfrm>
            <a:off x="5395573" y="1845618"/>
            <a:ext cx="5832648" cy="3416320"/>
          </a:xfrm>
          <a:prstGeom prst="rect">
            <a:avLst/>
          </a:prstGeom>
          <a:noFill/>
        </p:spPr>
        <p:txBody>
          <a:bodyPr wrap="square" rtlCol="0">
            <a:spAutoFit/>
          </a:bodyPr>
          <a:lstStyle/>
          <a:p>
            <a:pPr>
              <a:lnSpc>
                <a:spcPct val="150000"/>
              </a:lnSpc>
            </a:pPr>
            <a:r>
              <a:rPr lang="zh-CN" altLang="en-US" dirty="0">
                <a:solidFill>
                  <a:srgbClr val="1369B3"/>
                </a:solidFill>
                <a:latin typeface="微软雅黑" panose="020B0503020204020204" pitchFamily="34" charset="-122"/>
                <a:ea typeface="微软雅黑" panose="020B0503020204020204" pitchFamily="34" charset="-122"/>
              </a:rPr>
              <a:t>数据库（</a:t>
            </a:r>
            <a:r>
              <a:rPr lang="en-US" altLang="zh-CN" dirty="0" err="1">
                <a:solidFill>
                  <a:srgbClr val="1369B3"/>
                </a:solidFill>
                <a:latin typeface="微软雅黑" panose="020B0503020204020204" pitchFamily="34" charset="-122"/>
                <a:ea typeface="微软雅黑" panose="020B0503020204020204" pitchFamily="34" charset="-122"/>
              </a:rPr>
              <a:t>DataBase</a:t>
            </a:r>
            <a:r>
              <a:rPr lang="zh-CN" altLang="en-US" dirty="0">
                <a:solidFill>
                  <a:srgbClr val="1369B3"/>
                </a:solidFill>
                <a:latin typeface="微软雅黑" panose="020B0503020204020204" pitchFamily="34" charset="-122"/>
                <a:ea typeface="微软雅黑" panose="020B0503020204020204" pitchFamily="34" charset="-122"/>
              </a:rPr>
              <a:t>，</a:t>
            </a:r>
            <a:r>
              <a:rPr lang="en-US" altLang="zh-CN" dirty="0">
                <a:solidFill>
                  <a:srgbClr val="1369B3"/>
                </a:solidFill>
                <a:latin typeface="微软雅黑" panose="020B0503020204020204" pitchFamily="34" charset="-122"/>
                <a:ea typeface="微软雅黑" panose="020B0503020204020204" pitchFamily="34" charset="-122"/>
              </a:rPr>
              <a:t>DB</a:t>
            </a:r>
            <a:r>
              <a:rPr lang="zh-CN" altLang="en-US" dirty="0">
                <a:solidFill>
                  <a:srgbClr val="1369B3"/>
                </a:solidFill>
                <a:latin typeface="微软雅黑" panose="020B0503020204020204" pitchFamily="34" charset="-122"/>
                <a:ea typeface="微软雅黑" panose="020B0503020204020204" pitchFamily="34" charset="-122"/>
              </a:rPr>
              <a:t>）</a:t>
            </a:r>
            <a:r>
              <a:rPr lang="zh-CN" altLang="en-US" dirty="0">
                <a:solidFill>
                  <a:srgbClr val="595959"/>
                </a:solidFill>
                <a:latin typeface="微软雅黑" panose="020B0503020204020204" pitchFamily="34" charset="-122"/>
                <a:ea typeface="微软雅黑" panose="020B0503020204020204" pitchFamily="34" charset="-122"/>
              </a:rPr>
              <a:t>是一个存在于计算机存储设备上的</a:t>
            </a:r>
            <a:r>
              <a:rPr lang="zh-CN" altLang="en-US" dirty="0">
                <a:solidFill>
                  <a:srgbClr val="1369B3"/>
                </a:solidFill>
                <a:latin typeface="微软雅黑" panose="020B0503020204020204" pitchFamily="34" charset="-122"/>
                <a:ea typeface="微软雅黑" panose="020B0503020204020204" pitchFamily="34" charset="-122"/>
              </a:rPr>
              <a:t>数据集合</a:t>
            </a:r>
            <a:r>
              <a:rPr lang="zh-CN" altLang="en-US" dirty="0">
                <a:solidFill>
                  <a:srgbClr val="595959"/>
                </a:solidFill>
                <a:latin typeface="微软雅黑" panose="020B0503020204020204" pitchFamily="34" charset="-122"/>
                <a:ea typeface="微软雅黑" panose="020B0503020204020204" pitchFamily="34" charset="-122"/>
              </a:rPr>
              <a:t>，它可以简单地理解为是一种</a:t>
            </a:r>
            <a:r>
              <a:rPr lang="zh-CN" altLang="en-US" dirty="0">
                <a:solidFill>
                  <a:srgbClr val="1369B3"/>
                </a:solidFill>
                <a:latin typeface="微软雅黑" panose="020B0503020204020204" pitchFamily="34" charset="-122"/>
                <a:ea typeface="微软雅黑" panose="020B0503020204020204" pitchFamily="34" charset="-122"/>
              </a:rPr>
              <a:t>存储数据的仓库</a:t>
            </a:r>
            <a:r>
              <a:rPr lang="zh-CN" altLang="en-US" dirty="0">
                <a:solidFill>
                  <a:srgbClr val="595959"/>
                </a:solidFill>
                <a:latin typeface="微软雅黑" panose="020B0503020204020204" pitchFamily="34" charset="-122"/>
                <a:ea typeface="微软雅黑" panose="020B0503020204020204" pitchFamily="34" charset="-122"/>
              </a:rPr>
              <a:t>。</a:t>
            </a:r>
            <a:endParaRPr lang="en-US" altLang="zh-CN" dirty="0">
              <a:solidFill>
                <a:srgbClr val="595959"/>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595959"/>
                </a:solidFill>
                <a:latin typeface="微软雅黑" panose="020B0503020204020204" pitchFamily="34" charset="-122"/>
                <a:ea typeface="微软雅黑" panose="020B0503020204020204" pitchFamily="34" charset="-122"/>
              </a:rPr>
              <a:t>数据库能够</a:t>
            </a:r>
            <a:r>
              <a:rPr lang="zh-CN" altLang="en-US" dirty="0">
                <a:solidFill>
                  <a:srgbClr val="1369B3"/>
                </a:solidFill>
                <a:latin typeface="微软雅黑" panose="020B0503020204020204" pitchFamily="34" charset="-122"/>
                <a:ea typeface="微软雅黑" panose="020B0503020204020204" pitchFamily="34" charset="-122"/>
              </a:rPr>
              <a:t>长期</a:t>
            </a:r>
            <a:r>
              <a:rPr lang="zh-CN" altLang="en-US" dirty="0">
                <a:solidFill>
                  <a:srgbClr val="595959"/>
                </a:solidFill>
                <a:latin typeface="微软雅黑" panose="020B0503020204020204" pitchFamily="34" charset="-122"/>
                <a:ea typeface="微软雅黑" panose="020B0503020204020204" pitchFamily="34" charset="-122"/>
              </a:rPr>
              <a:t>、</a:t>
            </a:r>
            <a:r>
              <a:rPr lang="zh-CN" altLang="en-US" dirty="0">
                <a:solidFill>
                  <a:srgbClr val="1369B3"/>
                </a:solidFill>
                <a:latin typeface="微软雅黑" panose="020B0503020204020204" pitchFamily="34" charset="-122"/>
                <a:ea typeface="微软雅黑" panose="020B0503020204020204" pitchFamily="34" charset="-122"/>
              </a:rPr>
              <a:t>高效</a:t>
            </a:r>
            <a:r>
              <a:rPr lang="zh-CN" altLang="en-US" dirty="0">
                <a:solidFill>
                  <a:srgbClr val="595959"/>
                </a:solidFill>
                <a:latin typeface="微软雅黑" panose="020B0503020204020204" pitchFamily="34" charset="-122"/>
                <a:ea typeface="微软雅黑" panose="020B0503020204020204" pitchFamily="34" charset="-122"/>
              </a:rPr>
              <a:t>的</a:t>
            </a:r>
            <a:r>
              <a:rPr lang="zh-CN" altLang="en-US" dirty="0">
                <a:solidFill>
                  <a:srgbClr val="1369B2"/>
                </a:solidFill>
                <a:latin typeface="微软雅黑" panose="020B0503020204020204" pitchFamily="34" charset="-122"/>
                <a:ea typeface="微软雅黑" panose="020B0503020204020204" pitchFamily="34" charset="-122"/>
              </a:rPr>
              <a:t>管理和存储数据</a:t>
            </a:r>
            <a:r>
              <a:rPr lang="zh-CN" altLang="en-US" dirty="0">
                <a:solidFill>
                  <a:srgbClr val="595959"/>
                </a:solidFill>
                <a:latin typeface="微软雅黑" panose="020B0503020204020204" pitchFamily="34" charset="-122"/>
                <a:ea typeface="微软雅黑" panose="020B0503020204020204" pitchFamily="34" charset="-122"/>
              </a:rPr>
              <a:t>，其主要目的是能够</a:t>
            </a:r>
            <a:r>
              <a:rPr lang="zh-CN" altLang="en-US" dirty="0">
                <a:solidFill>
                  <a:srgbClr val="1369B3"/>
                </a:solidFill>
                <a:latin typeface="微软雅黑" panose="020B0503020204020204" pitchFamily="34" charset="-122"/>
                <a:ea typeface="微软雅黑" panose="020B0503020204020204" pitchFamily="34" charset="-122"/>
              </a:rPr>
              <a:t>存储（写入）</a:t>
            </a:r>
            <a:r>
              <a:rPr lang="zh-CN" altLang="en-US" dirty="0">
                <a:solidFill>
                  <a:srgbClr val="595959"/>
                </a:solidFill>
                <a:latin typeface="微软雅黑" panose="020B0503020204020204" pitchFamily="34" charset="-122"/>
                <a:ea typeface="微软雅黑" panose="020B0503020204020204" pitchFamily="34" charset="-122"/>
              </a:rPr>
              <a:t>和</a:t>
            </a:r>
            <a:r>
              <a:rPr lang="zh-CN" altLang="en-US" dirty="0">
                <a:solidFill>
                  <a:srgbClr val="1369B3"/>
                </a:solidFill>
                <a:latin typeface="微软雅黑" panose="020B0503020204020204" pitchFamily="34" charset="-122"/>
                <a:ea typeface="微软雅黑" panose="020B0503020204020204" pitchFamily="34" charset="-122"/>
              </a:rPr>
              <a:t>提供（读取）</a:t>
            </a:r>
            <a:r>
              <a:rPr lang="zh-CN" altLang="en-US" dirty="0">
                <a:solidFill>
                  <a:srgbClr val="595959"/>
                </a:solidFill>
                <a:latin typeface="微软雅黑" panose="020B0503020204020204" pitchFamily="34" charset="-122"/>
                <a:ea typeface="微软雅黑" panose="020B0503020204020204" pitchFamily="34" charset="-122"/>
              </a:rPr>
              <a:t>数据。</a:t>
            </a:r>
          </a:p>
        </p:txBody>
      </p:sp>
      <p:pic>
        <p:nvPicPr>
          <p:cNvPr id="3" name="图片 2"/>
          <p:cNvPicPr>
            <a:picLocks noChangeAspect="1"/>
          </p:cNvPicPr>
          <p:nvPr/>
        </p:nvPicPr>
        <p:blipFill>
          <a:blip r:embed="rId2"/>
          <a:stretch>
            <a:fillRect/>
          </a:stretch>
        </p:blipFill>
        <p:spPr>
          <a:xfrm>
            <a:off x="778055" y="2158870"/>
            <a:ext cx="4401494" cy="2786745"/>
          </a:xfrm>
          <a:prstGeom prst="rect">
            <a:avLst/>
          </a:prstGeom>
        </p:spPr>
      </p:pic>
      <p:sp>
        <p:nvSpPr>
          <p:cNvPr id="7"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1.1.1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数据库概述</a:t>
            </a:r>
          </a:p>
        </p:txBody>
      </p:sp>
    </p:spTree>
    <p:extLst>
      <p:ext uri="{BB962C8B-B14F-4D97-AF65-F5344CB8AC3E}">
        <p14:creationId xmlns:p14="http://schemas.microsoft.com/office/powerpoint/2010/main" val="2151015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步骤五：</a:t>
            </a:r>
          </a:p>
        </p:txBody>
      </p:sp>
      <p:sp>
        <p:nvSpPr>
          <p:cNvPr id="16" name="1"/>
          <p:cNvSpPr txBox="1"/>
          <p:nvPr>
            <p:custDataLst>
              <p:tags r:id="rId2"/>
            </p:custDataLst>
          </p:nvPr>
        </p:nvSpPr>
        <p:spPr>
          <a:xfrm>
            <a:off x="902901" y="1746395"/>
            <a:ext cx="10461180" cy="581057"/>
          </a:xfrm>
          <a:prstGeom prst="rect">
            <a:avLst/>
          </a:prstGeom>
          <a:noFill/>
          <a:ln>
            <a:noFill/>
          </a:ln>
        </p:spPr>
        <p:txBody>
          <a:bodyPr wrap="square" rtlCol="0">
            <a:spAutoFit/>
          </a:bodyPr>
          <a:lstStyle/>
          <a:p>
            <a:pPr defTabSz="457154">
              <a:lnSpc>
                <a:spcPct val="150000"/>
              </a:lnSpc>
              <a:defRPr/>
            </a:pP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Windows (x86, 64-bit), ZIP Archive</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文件下载页面：</a:t>
            </a:r>
          </a:p>
        </p:txBody>
      </p:sp>
      <p:sp>
        <p:nvSpPr>
          <p:cNvPr id="2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1.5.1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获取</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26626" name="Picture 2"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912" y="2637706"/>
            <a:ext cx="5736366"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p:cNvCxnSpPr/>
          <p:nvPr/>
        </p:nvCxnSpPr>
        <p:spPr>
          <a:xfrm flipV="1">
            <a:off x="2926854" y="6166096"/>
            <a:ext cx="2448272" cy="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206774" y="4837899"/>
            <a:ext cx="1556690" cy="4641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a:off x="3763464" y="5069950"/>
            <a:ext cx="161166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303119" y="4746784"/>
            <a:ext cx="2376263" cy="646331"/>
          </a:xfrm>
          <a:prstGeom prst="rect">
            <a:avLst/>
          </a:prstGeom>
        </p:spPr>
        <p:txBody>
          <a:bodyPr wrap="square">
            <a:spAutoFit/>
          </a:bodyPr>
          <a:lstStyle/>
          <a:p>
            <a:r>
              <a:rPr lang="zh-CN" altLang="en-US" sz="1800" kern="0" dirty="0">
                <a:solidFill>
                  <a:srgbClr val="FF0000"/>
                </a:solidFill>
                <a:latin typeface="微软雅黑" panose="020B0503020204020204" pitchFamily="34" charset="-122"/>
                <a:ea typeface="微软雅黑" panose="020B0503020204020204" pitchFamily="34" charset="-122"/>
                <a:cs typeface="+mn-ea"/>
                <a:sym typeface="+mn-lt"/>
              </a:rPr>
              <a:t>如果已有</a:t>
            </a:r>
            <a:r>
              <a:rPr lang="en-US" altLang="zh-CN" sz="1800" kern="0" dirty="0">
                <a:solidFill>
                  <a:srgbClr val="FF0000"/>
                </a:solidFill>
                <a:latin typeface="微软雅黑" panose="020B0503020204020204" pitchFamily="34" charset="-122"/>
                <a:ea typeface="微软雅黑" panose="020B0503020204020204" pitchFamily="34" charset="-122"/>
                <a:cs typeface="+mn-ea"/>
                <a:sym typeface="+mn-lt"/>
              </a:rPr>
              <a:t>MySQL</a:t>
            </a:r>
            <a:r>
              <a:rPr lang="zh-CN" altLang="en-US" sz="1800" kern="0" dirty="0">
                <a:solidFill>
                  <a:srgbClr val="FF0000"/>
                </a:solidFill>
                <a:latin typeface="微软雅黑" panose="020B0503020204020204" pitchFamily="34" charset="-122"/>
                <a:ea typeface="微软雅黑" panose="020B0503020204020204" pitchFamily="34" charset="-122"/>
                <a:cs typeface="+mn-ea"/>
                <a:sym typeface="+mn-lt"/>
              </a:rPr>
              <a:t>账户可以单击该按钮下载</a:t>
            </a:r>
            <a:endParaRPr lang="zh-CN" altLang="en-US" sz="1800" dirty="0">
              <a:solidFill>
                <a:srgbClr val="FF0000"/>
              </a:solidFill>
            </a:endParaRPr>
          </a:p>
        </p:txBody>
      </p:sp>
      <p:sp>
        <p:nvSpPr>
          <p:cNvPr id="7" name="矩形 6"/>
          <p:cNvSpPr/>
          <p:nvPr/>
        </p:nvSpPr>
        <p:spPr>
          <a:xfrm>
            <a:off x="5303118" y="5799117"/>
            <a:ext cx="2376264" cy="646331"/>
          </a:xfrm>
          <a:prstGeom prst="rect">
            <a:avLst/>
          </a:prstGeom>
        </p:spPr>
        <p:txBody>
          <a:bodyPr wrap="square">
            <a:spAutoFit/>
          </a:bodyPr>
          <a:lstStyle/>
          <a:p>
            <a:r>
              <a:rPr lang="zh-CN" altLang="en-US" sz="1800" kern="0" dirty="0">
                <a:solidFill>
                  <a:srgbClr val="FF0000"/>
                </a:solidFill>
                <a:latin typeface="微软雅黑" panose="020B0503020204020204" pitchFamily="34" charset="-122"/>
                <a:ea typeface="微软雅黑" panose="020B0503020204020204" pitchFamily="34" charset="-122"/>
                <a:cs typeface="+mn-ea"/>
                <a:sym typeface="+mn-lt"/>
              </a:rPr>
              <a:t>如果没有</a:t>
            </a:r>
            <a:r>
              <a:rPr lang="en-US" altLang="zh-CN" sz="1800" kern="0" dirty="0">
                <a:solidFill>
                  <a:srgbClr val="FF0000"/>
                </a:solidFill>
                <a:latin typeface="微软雅黑" panose="020B0503020204020204" pitchFamily="34" charset="-122"/>
                <a:ea typeface="微软雅黑" panose="020B0503020204020204" pitchFamily="34" charset="-122"/>
                <a:cs typeface="+mn-ea"/>
                <a:sym typeface="+mn-lt"/>
              </a:rPr>
              <a:t>MySQL</a:t>
            </a:r>
            <a:r>
              <a:rPr lang="zh-CN" altLang="en-US" sz="1800" kern="0" dirty="0">
                <a:solidFill>
                  <a:srgbClr val="FF0000"/>
                </a:solidFill>
                <a:latin typeface="微软雅黑" panose="020B0503020204020204" pitchFamily="34" charset="-122"/>
                <a:ea typeface="微软雅黑" panose="020B0503020204020204" pitchFamily="34" charset="-122"/>
                <a:cs typeface="+mn-ea"/>
                <a:sym typeface="+mn-lt"/>
              </a:rPr>
              <a:t>账户，单击该链接完成下载</a:t>
            </a:r>
            <a:endParaRPr lang="zh-CN" altLang="en-US" sz="1800" dirty="0">
              <a:solidFill>
                <a:srgbClr val="FF0000"/>
              </a:solidFill>
            </a:endParaRPr>
          </a:p>
        </p:txBody>
      </p: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23459" y="4651513"/>
            <a:ext cx="1416025" cy="1416025"/>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9022655" y="6067538"/>
            <a:ext cx="2839239" cy="369332"/>
          </a:xfrm>
          <a:prstGeom prst="rect">
            <a:avLst/>
          </a:prstGeom>
        </p:spPr>
        <p:txBody>
          <a:bodyPr wrap="none">
            <a:spAutoFit/>
          </a:bodyPr>
          <a:lstStyle/>
          <a:p>
            <a:r>
              <a:rPr lang="en-US" altLang="zh-CN" sz="1800" kern="0" dirty="0">
                <a:solidFill>
                  <a:srgbClr val="595959"/>
                </a:solidFill>
                <a:latin typeface="微软雅黑" panose="020B0503020204020204" pitchFamily="34" charset="-122"/>
                <a:ea typeface="微软雅黑" panose="020B0503020204020204" pitchFamily="34" charset="-122"/>
                <a:cs typeface="+mn-ea"/>
                <a:sym typeface="+mn-lt"/>
              </a:rPr>
              <a:t>mysql-8.0.27-winx64.zip</a:t>
            </a:r>
            <a:endParaRPr lang="zh-CN" altLang="en-US" sz="1800" dirty="0">
              <a:solidFill>
                <a:srgbClr val="595959"/>
              </a:solidFill>
            </a:endParaRPr>
          </a:p>
        </p:txBody>
      </p:sp>
      <p:cxnSp>
        <p:nvCxnSpPr>
          <p:cNvPr id="22" name="直接箭头连接符 21"/>
          <p:cNvCxnSpPr/>
          <p:nvPr/>
        </p:nvCxnSpPr>
        <p:spPr>
          <a:xfrm>
            <a:off x="7607374" y="5069950"/>
            <a:ext cx="1728192" cy="3231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7679382" y="5518026"/>
            <a:ext cx="1656184" cy="5495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928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576722"/>
            <a:ext cx="498348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安装</a:t>
            </a:r>
            <a:r>
              <a:rPr lang="en-US" altLang="zh-CN"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的方法</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独立</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安装</a:t>
            </a:r>
            <a:r>
              <a:rPr lang="en-US" altLang="zh-CN"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1369B2"/>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安装</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181761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步骤一：</a:t>
            </a:r>
          </a:p>
        </p:txBody>
      </p:sp>
      <p:sp>
        <p:nvSpPr>
          <p:cNvPr id="16" name="1"/>
          <p:cNvSpPr txBox="1"/>
          <p:nvPr>
            <p:custDataLst>
              <p:tags r:id="rId2"/>
            </p:custDataLst>
          </p:nvPr>
        </p:nvSpPr>
        <p:spPr>
          <a:xfrm>
            <a:off x="902901" y="1746395"/>
            <a:ext cx="10461180" cy="646331"/>
          </a:xfrm>
          <a:prstGeom prst="rect">
            <a:avLst/>
          </a:prstGeom>
          <a:noFill/>
          <a:ln>
            <a:noFill/>
          </a:ln>
        </p:spPr>
        <p:txBody>
          <a:bodyPr wrap="square" rtlCol="0">
            <a:spAutoFit/>
          </a:bodyPr>
          <a:lstStyle/>
          <a:p>
            <a:pPr defTabSz="457154">
              <a:lnSpc>
                <a:spcPct val="150000"/>
              </a:lnSpc>
              <a:defRPr/>
            </a:pP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将</a:t>
            </a: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的安装包解压到</a:t>
            </a: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的安装目录</a:t>
            </a:r>
            <a:r>
              <a:rPr lang="en-US" altLang="zh-CN" kern="0" dirty="0">
                <a:solidFill>
                  <a:srgbClr val="1369B3"/>
                </a:solidFill>
                <a:latin typeface="微软雅黑" panose="020B0503020204020204" pitchFamily="34" charset="-122"/>
                <a:ea typeface="微软雅黑" panose="020B0503020204020204" pitchFamily="34" charset="-122"/>
                <a:cs typeface="+mn-ea"/>
                <a:sym typeface="+mn-lt"/>
              </a:rPr>
              <a:t>D:\mysql-8.0.27-winx64</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a:t>
            </a:r>
          </a:p>
        </p:txBody>
      </p:sp>
      <p:sp>
        <p:nvSpPr>
          <p:cNvPr id="17"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安装</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27650" name="Picture 2" descr="无标题"/>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051" y="2598206"/>
            <a:ext cx="5862166" cy="345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32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
          <p:cNvSpPr txBox="1"/>
          <p:nvPr>
            <p:custDataLst>
              <p:tags r:id="rId1"/>
            </p:custDataLst>
          </p:nvPr>
        </p:nvSpPr>
        <p:spPr>
          <a:xfrm>
            <a:off x="902901" y="1053530"/>
            <a:ext cx="10461180" cy="4524315"/>
          </a:xfrm>
          <a:prstGeom prst="rect">
            <a:avLst/>
          </a:prstGeom>
          <a:noFill/>
          <a:ln>
            <a:noFill/>
          </a:ln>
        </p:spPr>
        <p:txBody>
          <a:bodyPr wrap="square" rtlCol="0">
            <a:spAutoFit/>
          </a:bodyPr>
          <a:lstStyle/>
          <a:p>
            <a:pPr defTabSz="457154">
              <a:lnSpc>
                <a:spcPct val="150000"/>
              </a:lnSpc>
              <a:defRPr/>
            </a:pPr>
            <a:r>
              <a:rPr lang="en-US" altLang="zh-CN" kern="0" dirty="0">
                <a:solidFill>
                  <a:srgbClr val="1369B3"/>
                </a:solidFill>
                <a:latin typeface="微软雅黑" panose="020B0503020204020204" pitchFamily="34" charset="-122"/>
                <a:ea typeface="微软雅黑" panose="020B0503020204020204" pitchFamily="34" charset="-122"/>
                <a:cs typeface="+mn-ea"/>
                <a:sym typeface="+mn-lt"/>
              </a:rPr>
              <a:t>MySQL</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的安装目录</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中的</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目录</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和</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文件</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介绍：</a:t>
            </a:r>
            <a:endParaRPr lang="en-US" altLang="zh-CN" kern="0" dirty="0">
              <a:solidFill>
                <a:srgbClr val="595959"/>
              </a:solidFill>
              <a:latin typeface="微软雅黑" panose="020B0503020204020204" pitchFamily="34" charset="-122"/>
              <a:ea typeface="微软雅黑" panose="020B0503020204020204" pitchFamily="34" charset="-122"/>
              <a:cs typeface="+mn-ea"/>
              <a:sym typeface="+mn-lt"/>
            </a:endParaRPr>
          </a:p>
          <a:p>
            <a:pPr marL="342900" indent="-342900" defTabSz="457154">
              <a:lnSpc>
                <a:spcPct val="150000"/>
              </a:lnSpc>
              <a:buFont typeface="Wingdings" panose="05000000000000000000" pitchFamily="2" charset="2"/>
              <a:buChar char="l"/>
              <a:defRPr/>
            </a:pPr>
            <a:r>
              <a:rPr lang="en-US" altLang="zh-CN" kern="0" dirty="0">
                <a:solidFill>
                  <a:srgbClr val="1369B3"/>
                </a:solidFill>
                <a:latin typeface="微软雅黑" panose="020B0503020204020204" pitchFamily="34" charset="-122"/>
                <a:ea typeface="微软雅黑" panose="020B0503020204020204" pitchFamily="34" charset="-122"/>
                <a:cs typeface="+mn-ea"/>
                <a:sym typeface="+mn-lt"/>
              </a:rPr>
              <a:t>bin</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目录</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：放置</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可执行文件</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，如</a:t>
            </a: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mysql.exe</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a:t>
            </a: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mysqld.exe</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等。</a:t>
            </a:r>
          </a:p>
          <a:p>
            <a:pPr marL="342900" indent="-342900" defTabSz="457154">
              <a:lnSpc>
                <a:spcPct val="150000"/>
              </a:lnSpc>
              <a:buFont typeface="Wingdings" panose="05000000000000000000" pitchFamily="2" charset="2"/>
              <a:buChar char="l"/>
              <a:defRPr/>
            </a:pPr>
            <a:r>
              <a:rPr lang="en-US" altLang="zh-CN" kern="0" dirty="0">
                <a:solidFill>
                  <a:srgbClr val="1369B3"/>
                </a:solidFill>
                <a:latin typeface="微软雅黑" panose="020B0503020204020204" pitchFamily="34" charset="-122"/>
                <a:ea typeface="微软雅黑" panose="020B0503020204020204" pitchFamily="34" charset="-122"/>
                <a:cs typeface="+mn-ea"/>
                <a:sym typeface="+mn-lt"/>
              </a:rPr>
              <a:t>docs</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目录</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：放置</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文档</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a:t>
            </a:r>
          </a:p>
          <a:p>
            <a:pPr marL="342900" indent="-342900" defTabSz="457154">
              <a:lnSpc>
                <a:spcPct val="150000"/>
              </a:lnSpc>
              <a:buFont typeface="Wingdings" panose="05000000000000000000" pitchFamily="2" charset="2"/>
              <a:buChar char="l"/>
              <a:defRPr/>
            </a:pPr>
            <a:r>
              <a:rPr lang="en-US" altLang="zh-CN" kern="0" dirty="0">
                <a:solidFill>
                  <a:srgbClr val="1369B3"/>
                </a:solidFill>
                <a:latin typeface="微软雅黑" panose="020B0503020204020204" pitchFamily="34" charset="-122"/>
                <a:ea typeface="微软雅黑" panose="020B0503020204020204" pitchFamily="34" charset="-122"/>
                <a:cs typeface="+mn-ea"/>
                <a:sym typeface="+mn-lt"/>
              </a:rPr>
              <a:t>include</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目录</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：放置</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头文件</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，如</a:t>
            </a:r>
            <a:r>
              <a:rPr lang="en-US" altLang="zh-CN" kern="0" dirty="0" err="1">
                <a:solidFill>
                  <a:srgbClr val="595959"/>
                </a:solidFill>
                <a:latin typeface="微软雅黑" panose="020B0503020204020204" pitchFamily="34" charset="-122"/>
                <a:ea typeface="微软雅黑" panose="020B0503020204020204" pitchFamily="34" charset="-122"/>
                <a:cs typeface="+mn-ea"/>
                <a:sym typeface="+mn-lt"/>
              </a:rPr>
              <a:t>mysql.h</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a:t>
            </a:r>
            <a:r>
              <a:rPr lang="en-US" altLang="zh-CN" kern="0" dirty="0" err="1">
                <a:solidFill>
                  <a:srgbClr val="595959"/>
                </a:solidFill>
                <a:latin typeface="微软雅黑" panose="020B0503020204020204" pitchFamily="34" charset="-122"/>
                <a:ea typeface="微软雅黑" panose="020B0503020204020204" pitchFamily="34" charset="-122"/>
                <a:cs typeface="+mn-ea"/>
                <a:sym typeface="+mn-lt"/>
              </a:rPr>
              <a:t>mysqld_error.h</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等。</a:t>
            </a:r>
          </a:p>
          <a:p>
            <a:pPr marL="342900" indent="-342900" defTabSz="457154">
              <a:lnSpc>
                <a:spcPct val="150000"/>
              </a:lnSpc>
              <a:buFont typeface="Wingdings" panose="05000000000000000000" pitchFamily="2" charset="2"/>
              <a:buChar char="l"/>
              <a:defRPr/>
            </a:pPr>
            <a:r>
              <a:rPr lang="en-US" altLang="zh-CN" kern="0" dirty="0">
                <a:solidFill>
                  <a:srgbClr val="1369B3"/>
                </a:solidFill>
                <a:latin typeface="微软雅黑" panose="020B0503020204020204" pitchFamily="34" charset="-122"/>
                <a:ea typeface="微软雅黑" panose="020B0503020204020204" pitchFamily="34" charset="-122"/>
                <a:cs typeface="+mn-ea"/>
                <a:sym typeface="+mn-lt"/>
              </a:rPr>
              <a:t>lib</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目录</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：放置</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库文件</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，如</a:t>
            </a: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libmysql.lib</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a:t>
            </a: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mysqlclient.lib</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等。</a:t>
            </a:r>
          </a:p>
          <a:p>
            <a:pPr marL="342900" indent="-342900" defTabSz="457154">
              <a:lnSpc>
                <a:spcPct val="150000"/>
              </a:lnSpc>
              <a:buFont typeface="Wingdings" panose="05000000000000000000" pitchFamily="2" charset="2"/>
              <a:buChar char="l"/>
              <a:defRPr/>
            </a:pPr>
            <a:r>
              <a:rPr lang="en-US" altLang="zh-CN" kern="0" dirty="0">
                <a:solidFill>
                  <a:srgbClr val="1369B3"/>
                </a:solidFill>
                <a:latin typeface="微软雅黑" panose="020B0503020204020204" pitchFamily="34" charset="-122"/>
                <a:ea typeface="微软雅黑" panose="020B0503020204020204" pitchFamily="34" charset="-122"/>
                <a:cs typeface="+mn-ea"/>
                <a:sym typeface="+mn-lt"/>
              </a:rPr>
              <a:t>share</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目录</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：存放</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字符集</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语言</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等信息。</a:t>
            </a:r>
          </a:p>
          <a:p>
            <a:pPr marL="342900" indent="-342900" defTabSz="457154">
              <a:lnSpc>
                <a:spcPct val="150000"/>
              </a:lnSpc>
              <a:buFont typeface="Wingdings" panose="05000000000000000000" pitchFamily="2" charset="2"/>
              <a:buChar char="l"/>
              <a:defRPr/>
            </a:pPr>
            <a:r>
              <a:rPr lang="en-US" altLang="zh-CN" kern="0" dirty="0">
                <a:solidFill>
                  <a:srgbClr val="1369B3"/>
                </a:solidFill>
                <a:latin typeface="微软雅黑" panose="020B0503020204020204" pitchFamily="34" charset="-122"/>
                <a:ea typeface="微软雅黑" panose="020B0503020204020204" pitchFamily="34" charset="-122"/>
                <a:cs typeface="+mn-ea"/>
                <a:sym typeface="+mn-lt"/>
              </a:rPr>
              <a:t>LICENSE</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文件</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：介绍</a:t>
            </a: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的</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授权信息</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a:t>
            </a:r>
          </a:p>
          <a:p>
            <a:pPr marL="342900" indent="-342900" defTabSz="457154">
              <a:lnSpc>
                <a:spcPct val="150000"/>
              </a:lnSpc>
              <a:buFont typeface="Wingdings" panose="05000000000000000000" pitchFamily="2" charset="2"/>
              <a:buChar char="l"/>
              <a:defRPr/>
            </a:pP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	</a:t>
            </a:r>
            <a:r>
              <a:rPr lang="en-US" altLang="zh-CN" kern="0" dirty="0">
                <a:solidFill>
                  <a:srgbClr val="1369B3"/>
                </a:solidFill>
                <a:latin typeface="微软雅黑" panose="020B0503020204020204" pitchFamily="34" charset="-122"/>
                <a:ea typeface="微软雅黑" panose="020B0503020204020204" pitchFamily="34" charset="-122"/>
                <a:cs typeface="+mn-ea"/>
                <a:sym typeface="+mn-lt"/>
              </a:rPr>
              <a:t>README</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文件</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：介绍</a:t>
            </a: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的</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版权</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相关文档地址</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和</a:t>
            </a:r>
            <a:r>
              <a:rPr lang="zh-CN" altLang="en-US" kern="0" dirty="0">
                <a:solidFill>
                  <a:srgbClr val="1369B3"/>
                </a:solidFill>
                <a:latin typeface="微软雅黑" panose="020B0503020204020204" pitchFamily="34" charset="-122"/>
                <a:ea typeface="微软雅黑" panose="020B0503020204020204" pitchFamily="34" charset="-122"/>
                <a:cs typeface="+mn-ea"/>
                <a:sym typeface="+mn-lt"/>
              </a:rPr>
              <a:t>下载地址</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等信息。</a:t>
            </a:r>
          </a:p>
        </p:txBody>
      </p:sp>
      <p:sp>
        <p:nvSpPr>
          <p:cNvPr id="17"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安装</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56370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步骤二：</a:t>
            </a:r>
          </a:p>
        </p:txBody>
      </p:sp>
      <p:sp>
        <p:nvSpPr>
          <p:cNvPr id="16" name="1"/>
          <p:cNvSpPr txBox="1"/>
          <p:nvPr>
            <p:custDataLst>
              <p:tags r:id="rId2"/>
            </p:custDataLst>
          </p:nvPr>
        </p:nvSpPr>
        <p:spPr>
          <a:xfrm>
            <a:off x="902901" y="1746395"/>
            <a:ext cx="10461180" cy="1200329"/>
          </a:xfrm>
          <a:prstGeom prst="rect">
            <a:avLst/>
          </a:prstGeom>
          <a:noFill/>
          <a:ln>
            <a:noFill/>
          </a:ln>
        </p:spPr>
        <p:txBody>
          <a:bodyPr wrap="square" rtlCol="0">
            <a:spAutoFit/>
          </a:bodyPr>
          <a:lstStyle/>
          <a:p>
            <a:pPr defTabSz="457154">
              <a:lnSpc>
                <a:spcPct val="150000"/>
              </a:lnSpc>
              <a:defRPr/>
            </a:pP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进入</a:t>
            </a:r>
            <a:r>
              <a:rPr lang="zh-CN" altLang="en-US" kern="0" dirty="0">
                <a:solidFill>
                  <a:srgbClr val="1369B2"/>
                </a:solidFill>
                <a:latin typeface="微软雅黑" panose="020B0503020204020204" pitchFamily="34" charset="-122"/>
                <a:ea typeface="微软雅黑" panose="020B0503020204020204" pitchFamily="34" charset="-122"/>
                <a:cs typeface="+mn-ea"/>
                <a:sym typeface="+mn-lt"/>
              </a:rPr>
              <a:t>“开始”</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菜单，在搜索框中</a:t>
            </a:r>
            <a:r>
              <a:rPr lang="zh-CN" altLang="en-US" kern="0" dirty="0">
                <a:solidFill>
                  <a:srgbClr val="1369B2"/>
                </a:solidFill>
                <a:latin typeface="微软雅黑" panose="020B0503020204020204" pitchFamily="34" charset="-122"/>
                <a:ea typeface="微软雅黑" panose="020B0503020204020204" pitchFamily="34" charset="-122"/>
                <a:cs typeface="+mn-ea"/>
                <a:sym typeface="+mn-lt"/>
              </a:rPr>
              <a:t>输入</a:t>
            </a:r>
            <a:r>
              <a:rPr lang="en-US" altLang="zh-CN" kern="0" dirty="0" err="1">
                <a:solidFill>
                  <a:srgbClr val="1369B2"/>
                </a:solidFill>
                <a:latin typeface="微软雅黑" panose="020B0503020204020204" pitchFamily="34" charset="-122"/>
                <a:ea typeface="微软雅黑" panose="020B0503020204020204" pitchFamily="34" charset="-122"/>
                <a:cs typeface="+mn-ea"/>
                <a:sym typeface="+mn-lt"/>
              </a:rPr>
              <a:t>cmd</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a:t>
            </a:r>
            <a:r>
              <a:rPr lang="zh-CN" altLang="en-US" kern="0" dirty="0">
                <a:solidFill>
                  <a:srgbClr val="1369B2"/>
                </a:solidFill>
                <a:latin typeface="微软雅黑" panose="020B0503020204020204" pitchFamily="34" charset="-122"/>
                <a:ea typeface="微软雅黑" panose="020B0503020204020204" pitchFamily="34" charset="-122"/>
                <a:cs typeface="+mn-ea"/>
                <a:sym typeface="+mn-lt"/>
              </a:rPr>
              <a:t>右击</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搜索到的</a:t>
            </a:r>
            <a:r>
              <a:rPr lang="zh-CN" altLang="en-US" kern="0" dirty="0">
                <a:solidFill>
                  <a:srgbClr val="1369B2"/>
                </a:solidFill>
                <a:latin typeface="微软雅黑" panose="020B0503020204020204" pitchFamily="34" charset="-122"/>
                <a:ea typeface="微软雅黑" panose="020B0503020204020204" pitchFamily="34" charset="-122"/>
                <a:cs typeface="+mn-ea"/>
                <a:sym typeface="+mn-lt"/>
              </a:rPr>
              <a:t>命令提示符</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，选择</a:t>
            </a:r>
            <a:r>
              <a:rPr lang="zh-CN" altLang="en-US" kern="0" dirty="0">
                <a:solidFill>
                  <a:srgbClr val="1369B2"/>
                </a:solidFill>
                <a:latin typeface="微软雅黑" panose="020B0503020204020204" pitchFamily="34" charset="-122"/>
                <a:ea typeface="微软雅黑" panose="020B0503020204020204" pitchFamily="34" charset="-122"/>
                <a:cs typeface="+mn-ea"/>
                <a:sym typeface="+mn-lt"/>
              </a:rPr>
              <a:t>“以管理员身份运行”</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，进入命令提示符。</a:t>
            </a:r>
          </a:p>
        </p:txBody>
      </p:sp>
      <p:sp>
        <p:nvSpPr>
          <p:cNvPr id="17"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安装</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20" name="图片 19"/>
          <p:cNvPicPr>
            <a:picLocks noChangeAspect="1"/>
          </p:cNvPicPr>
          <p:nvPr/>
        </p:nvPicPr>
        <p:blipFill>
          <a:blip r:embed="rId4"/>
          <a:stretch>
            <a:fillRect/>
          </a:stretch>
        </p:blipFill>
        <p:spPr>
          <a:xfrm>
            <a:off x="3296864" y="2997746"/>
            <a:ext cx="5673254" cy="3347437"/>
          </a:xfrm>
          <a:prstGeom prst="rect">
            <a:avLst/>
          </a:prstGeom>
        </p:spPr>
      </p:pic>
    </p:spTree>
    <p:extLst>
      <p:ext uri="{BB962C8B-B14F-4D97-AF65-F5344CB8AC3E}">
        <p14:creationId xmlns:p14="http://schemas.microsoft.com/office/powerpoint/2010/main" val="3620063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步骤三：</a:t>
            </a:r>
          </a:p>
        </p:txBody>
      </p:sp>
      <p:sp>
        <p:nvSpPr>
          <p:cNvPr id="16" name="1"/>
          <p:cNvSpPr txBox="1"/>
          <p:nvPr>
            <p:custDataLst>
              <p:tags r:id="rId2"/>
            </p:custDataLst>
          </p:nvPr>
        </p:nvSpPr>
        <p:spPr>
          <a:xfrm>
            <a:off x="902901" y="1746395"/>
            <a:ext cx="10461180" cy="1200329"/>
          </a:xfrm>
          <a:prstGeom prst="rect">
            <a:avLst/>
          </a:prstGeom>
          <a:noFill/>
          <a:ln>
            <a:noFill/>
          </a:ln>
        </p:spPr>
        <p:txBody>
          <a:bodyPr wrap="square" rtlCol="0">
            <a:spAutoFit/>
          </a:bodyPr>
          <a:lstStyle/>
          <a:p>
            <a:pPr defTabSz="457154">
              <a:lnSpc>
                <a:spcPct val="150000"/>
              </a:lnSpc>
              <a:defRPr/>
            </a:pP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在命令提示符中，使用命令切换到</a:t>
            </a:r>
            <a:r>
              <a:rPr lang="en-US" altLang="zh-CN" kern="0" dirty="0">
                <a:solidFill>
                  <a:srgbClr val="1369B2"/>
                </a:solidFill>
                <a:latin typeface="微软雅黑" panose="020B0503020204020204" pitchFamily="34" charset="-122"/>
                <a:ea typeface="微软雅黑" panose="020B0503020204020204" pitchFamily="34" charset="-122"/>
                <a:cs typeface="+mn-ea"/>
                <a:sym typeface="+mn-lt"/>
              </a:rPr>
              <a:t>MySQL</a:t>
            </a:r>
            <a:r>
              <a:rPr lang="zh-CN" altLang="en-US" kern="0" dirty="0">
                <a:solidFill>
                  <a:srgbClr val="1369B2"/>
                </a:solidFill>
                <a:latin typeface="微软雅黑" panose="020B0503020204020204" pitchFamily="34" charset="-122"/>
                <a:ea typeface="微软雅黑" panose="020B0503020204020204" pitchFamily="34" charset="-122"/>
                <a:cs typeface="+mn-ea"/>
                <a:sym typeface="+mn-lt"/>
              </a:rPr>
              <a:t>安装目录下的</a:t>
            </a:r>
            <a:r>
              <a:rPr lang="en-US" altLang="zh-CN" kern="0" dirty="0">
                <a:solidFill>
                  <a:srgbClr val="1369B2"/>
                </a:solidFill>
                <a:latin typeface="微软雅黑" panose="020B0503020204020204" pitchFamily="34" charset="-122"/>
                <a:ea typeface="微软雅黑" panose="020B0503020204020204" pitchFamily="34" charset="-122"/>
                <a:cs typeface="+mn-ea"/>
                <a:sym typeface="+mn-lt"/>
              </a:rPr>
              <a:t>bin</a:t>
            </a:r>
            <a:r>
              <a:rPr lang="zh-CN" altLang="en-US" kern="0" dirty="0">
                <a:solidFill>
                  <a:srgbClr val="1369B2"/>
                </a:solidFill>
                <a:latin typeface="微软雅黑" panose="020B0503020204020204" pitchFamily="34" charset="-122"/>
                <a:ea typeface="微软雅黑" panose="020B0503020204020204" pitchFamily="34" charset="-122"/>
                <a:cs typeface="+mn-ea"/>
                <a:sym typeface="+mn-lt"/>
              </a:rPr>
              <a:t>目录</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a:t>
            </a:r>
            <a:endParaRPr lang="en-US" altLang="zh-CN" kern="0" dirty="0">
              <a:solidFill>
                <a:srgbClr val="595959"/>
              </a:solidFill>
              <a:latin typeface="微软雅黑" panose="020B0503020204020204" pitchFamily="34" charset="-122"/>
              <a:ea typeface="微软雅黑" panose="020B0503020204020204" pitchFamily="34" charset="-122"/>
              <a:cs typeface="+mn-ea"/>
              <a:sym typeface="+mn-lt"/>
            </a:endParaRPr>
          </a:p>
          <a:p>
            <a:pPr defTabSz="457154">
              <a:lnSpc>
                <a:spcPct val="150000"/>
              </a:lnSpc>
              <a:defRPr/>
            </a:pPr>
            <a:r>
              <a:rPr lang="zh-CN" altLang="en-US" kern="0" dirty="0">
                <a:solidFill>
                  <a:srgbClr val="1369B2"/>
                </a:solidFill>
                <a:latin typeface="微软雅黑" panose="020B0503020204020204" pitchFamily="34" charset="-122"/>
                <a:ea typeface="微软雅黑" panose="020B0503020204020204" pitchFamily="34" charset="-122"/>
                <a:cs typeface="+mn-ea"/>
                <a:sym typeface="+mn-lt"/>
              </a:rPr>
              <a:t>切换命令如下：</a:t>
            </a:r>
          </a:p>
        </p:txBody>
      </p:sp>
      <p:sp>
        <p:nvSpPr>
          <p:cNvPr id="17"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安装</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682A40E9-6A05-40FE-BE23-B4361275042E}"/>
              </a:ext>
            </a:extLst>
          </p:cNvPr>
          <p:cNvSpPr txBox="1"/>
          <p:nvPr/>
        </p:nvSpPr>
        <p:spPr>
          <a:xfrm>
            <a:off x="2926854" y="3095776"/>
            <a:ext cx="5689397" cy="1200329"/>
          </a:xfrm>
          <a:prstGeom prst="rect">
            <a:avLst/>
          </a:prstGeom>
          <a:solidFill>
            <a:srgbClr val="F2F2F2"/>
          </a:solidFill>
        </p:spPr>
        <p:txBody>
          <a:bodyPr wrap="square" rtlCol="0" anchor="ctr">
            <a:spAutoFit/>
          </a:bodyPr>
          <a:lstStyle/>
          <a:p>
            <a:pPr lvl="1">
              <a:lnSpc>
                <a:spcPct val="150000"/>
              </a:lnSpc>
            </a:pPr>
            <a:r>
              <a:rPr lang="en-US" altLang="zh-CN" dirty="0">
                <a:solidFill>
                  <a:srgbClr val="595959"/>
                </a:solidFill>
                <a:latin typeface="微软雅黑" panose="020B0503020204020204" pitchFamily="34" charset="-122"/>
                <a:ea typeface="微软雅黑" panose="020B0503020204020204" pitchFamily="34" charset="-122"/>
                <a:cs typeface="+mn-ea"/>
              </a:rPr>
              <a:t>D:</a:t>
            </a:r>
          </a:p>
          <a:p>
            <a:pPr lvl="1">
              <a:lnSpc>
                <a:spcPct val="150000"/>
              </a:lnSpc>
            </a:pPr>
            <a:r>
              <a:rPr lang="en-US" altLang="zh-CN" dirty="0">
                <a:solidFill>
                  <a:srgbClr val="595959"/>
                </a:solidFill>
                <a:latin typeface="微软雅黑" panose="020B0503020204020204" pitchFamily="34" charset="-122"/>
                <a:ea typeface="微软雅黑" panose="020B0503020204020204" pitchFamily="34" charset="-122"/>
                <a:cs typeface="+mn-ea"/>
              </a:rPr>
              <a:t>cd D:\mysql-8.0.27-winx64\bin</a:t>
            </a:r>
          </a:p>
        </p:txBody>
      </p:sp>
    </p:spTree>
    <p:extLst>
      <p:ext uri="{BB962C8B-B14F-4D97-AF65-F5344CB8AC3E}">
        <p14:creationId xmlns:p14="http://schemas.microsoft.com/office/powerpoint/2010/main" val="1461394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p:cNvSpPr txBox="1"/>
          <p:nvPr>
            <p:custDataLst>
              <p:tags r:id="rId1"/>
            </p:custDataLst>
          </p:nvPr>
        </p:nvSpPr>
        <p:spPr>
          <a:xfrm>
            <a:off x="902902" y="1103205"/>
            <a:ext cx="4544232" cy="461665"/>
          </a:xfrm>
          <a:prstGeom prst="rect">
            <a:avLst/>
          </a:prstGeom>
          <a:noFill/>
          <a:ln>
            <a:noFill/>
          </a:ln>
        </p:spPr>
        <p:txBody>
          <a:bodyPr wrap="square" rtlCol="0">
            <a:spAutoFit/>
          </a:bodyPr>
          <a:lstStyle/>
          <a:p>
            <a:pPr defTabSz="457154">
              <a:defRPr/>
            </a:pPr>
            <a:r>
              <a:rPr lang="zh-CN" altLang="en-US"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步骤四：</a:t>
            </a:r>
          </a:p>
        </p:txBody>
      </p:sp>
      <p:sp>
        <p:nvSpPr>
          <p:cNvPr id="16" name="1"/>
          <p:cNvSpPr txBox="1"/>
          <p:nvPr>
            <p:custDataLst>
              <p:tags r:id="rId2"/>
            </p:custDataLst>
          </p:nvPr>
        </p:nvSpPr>
        <p:spPr>
          <a:xfrm>
            <a:off x="902901" y="1746395"/>
            <a:ext cx="10461180" cy="581057"/>
          </a:xfrm>
          <a:prstGeom prst="rect">
            <a:avLst/>
          </a:prstGeom>
          <a:noFill/>
          <a:ln>
            <a:noFill/>
          </a:ln>
        </p:spPr>
        <p:txBody>
          <a:bodyPr wrap="square" rtlCol="0">
            <a:spAutoFit/>
          </a:bodyPr>
          <a:lstStyle/>
          <a:p>
            <a:pPr defTabSz="457154">
              <a:lnSpc>
                <a:spcPct val="150000"/>
              </a:lnSpc>
              <a:defRPr/>
            </a:pP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安装</a:t>
            </a:r>
            <a:r>
              <a:rPr lang="en-US" altLang="zh-CN" kern="0" dirty="0">
                <a:solidFill>
                  <a:srgbClr val="595959"/>
                </a:solidFill>
                <a:latin typeface="微软雅黑" panose="020B0503020204020204" pitchFamily="34" charset="-122"/>
                <a:ea typeface="微软雅黑" panose="020B0503020204020204" pitchFamily="34" charset="-122"/>
                <a:cs typeface="+mn-ea"/>
                <a:sym typeface="+mn-lt"/>
              </a:rPr>
              <a:t>MySQL80</a:t>
            </a:r>
            <a:r>
              <a:rPr lang="zh-CN" altLang="en-US" kern="0" dirty="0">
                <a:solidFill>
                  <a:srgbClr val="595959"/>
                </a:solidFill>
                <a:latin typeface="微软雅黑" panose="020B0503020204020204" pitchFamily="34" charset="-122"/>
                <a:ea typeface="微软雅黑" panose="020B0503020204020204" pitchFamily="34" charset="-122"/>
                <a:cs typeface="+mn-ea"/>
                <a:sym typeface="+mn-lt"/>
              </a:rPr>
              <a:t>服务，</a:t>
            </a:r>
            <a:r>
              <a:rPr lang="zh-CN" altLang="en-US" kern="0" dirty="0">
                <a:solidFill>
                  <a:srgbClr val="1369B2"/>
                </a:solidFill>
                <a:latin typeface="微软雅黑" panose="020B0503020204020204" pitchFamily="34" charset="-122"/>
                <a:ea typeface="微软雅黑" panose="020B0503020204020204" pitchFamily="34" charset="-122"/>
                <a:cs typeface="+mn-ea"/>
                <a:sym typeface="+mn-lt"/>
              </a:rPr>
              <a:t>安装命令如下：</a:t>
            </a:r>
          </a:p>
        </p:txBody>
      </p:sp>
      <p:sp>
        <p:nvSpPr>
          <p:cNvPr id="17"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安装</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682A40E9-6A05-40FE-BE23-B4361275042E}"/>
              </a:ext>
            </a:extLst>
          </p:cNvPr>
          <p:cNvSpPr txBox="1"/>
          <p:nvPr/>
        </p:nvSpPr>
        <p:spPr>
          <a:xfrm>
            <a:off x="1054646" y="2608269"/>
            <a:ext cx="5400600" cy="738664"/>
          </a:xfrm>
          <a:prstGeom prst="rect">
            <a:avLst/>
          </a:prstGeom>
          <a:solidFill>
            <a:srgbClr val="F2F2F2"/>
          </a:solidFill>
        </p:spPr>
        <p:txBody>
          <a:bodyPr wrap="square" rtlCol="0" anchor="ctr">
            <a:spAutoFit/>
          </a:bodyPr>
          <a:lstStyle/>
          <a:p>
            <a:pPr lvl="1">
              <a:lnSpc>
                <a:spcPct val="150000"/>
              </a:lnSpc>
            </a:pPr>
            <a:r>
              <a:rPr lang="en-US" altLang="zh-CN" sz="2800" dirty="0" err="1">
                <a:solidFill>
                  <a:srgbClr val="595959"/>
                </a:solidFill>
                <a:latin typeface="微软雅黑" panose="020B0503020204020204" pitchFamily="34" charset="-122"/>
                <a:ea typeface="微软雅黑" panose="020B0503020204020204" pitchFamily="34" charset="-122"/>
                <a:cs typeface="+mn-ea"/>
              </a:rPr>
              <a:t>mysqld</a:t>
            </a:r>
            <a:r>
              <a:rPr lang="en-US" altLang="zh-CN" sz="2800" dirty="0">
                <a:solidFill>
                  <a:srgbClr val="595959"/>
                </a:solidFill>
                <a:latin typeface="微软雅黑" panose="020B0503020204020204" pitchFamily="34" charset="-122"/>
                <a:ea typeface="微软雅黑" panose="020B0503020204020204" pitchFamily="34" charset="-122"/>
                <a:cs typeface="+mn-ea"/>
              </a:rPr>
              <a:t> -install MySQL80</a:t>
            </a:r>
          </a:p>
        </p:txBody>
      </p:sp>
      <p:sp>
        <p:nvSpPr>
          <p:cNvPr id="21" name="1"/>
          <p:cNvSpPr txBox="1"/>
          <p:nvPr>
            <p:custDataLst>
              <p:tags r:id="rId3"/>
            </p:custDataLst>
          </p:nvPr>
        </p:nvSpPr>
        <p:spPr>
          <a:xfrm>
            <a:off x="6887294" y="2277666"/>
            <a:ext cx="4752528" cy="1477328"/>
          </a:xfrm>
          <a:prstGeom prst="rect">
            <a:avLst/>
          </a:prstGeom>
          <a:noFill/>
          <a:ln>
            <a:noFill/>
          </a:ln>
        </p:spPr>
        <p:txBody>
          <a:bodyPr wrap="square" rtlCol="0">
            <a:spAutoFit/>
          </a:bodyPr>
          <a:lstStyle/>
          <a:p>
            <a:pPr defTabSz="457154">
              <a:lnSpc>
                <a:spcPct val="150000"/>
              </a:lnSpc>
              <a:defRPr/>
            </a:pPr>
            <a:r>
              <a:rPr lang="en-US" altLang="zh-CN" sz="2000" kern="0" dirty="0">
                <a:solidFill>
                  <a:srgbClr val="1369B2"/>
                </a:solidFill>
                <a:latin typeface="微软雅黑" panose="020B0503020204020204" pitchFamily="34" charset="-122"/>
                <a:ea typeface="微软雅黑" panose="020B0503020204020204" pitchFamily="34" charset="-122"/>
                <a:cs typeface="+mn-ea"/>
                <a:sym typeface="+mn-lt"/>
              </a:rPr>
              <a:t>-install</a:t>
            </a:r>
            <a:r>
              <a:rPr lang="zh-CN" altLang="en-US" sz="2000" kern="0" dirty="0">
                <a:solidFill>
                  <a:srgbClr val="595959"/>
                </a:solidFill>
                <a:latin typeface="微软雅黑" panose="020B0503020204020204" pitchFamily="34" charset="-122"/>
                <a:ea typeface="微软雅黑" panose="020B0503020204020204" pitchFamily="34" charset="-122"/>
                <a:cs typeface="+mn-ea"/>
                <a:sym typeface="+mn-lt"/>
              </a:rPr>
              <a:t>用于指定</a:t>
            </a:r>
            <a:r>
              <a:rPr lang="en-US" altLang="zh-CN" sz="2000" kern="0" dirty="0">
                <a:solidFill>
                  <a:srgbClr val="1369B2"/>
                </a:solidFill>
                <a:latin typeface="微软雅黑" panose="020B0503020204020204" pitchFamily="34" charset="-122"/>
                <a:ea typeface="微软雅黑" panose="020B0503020204020204" pitchFamily="34" charset="-122"/>
                <a:cs typeface="+mn-ea"/>
                <a:sym typeface="+mn-lt"/>
              </a:rPr>
              <a:t>MySQL</a:t>
            </a:r>
            <a:r>
              <a:rPr lang="zh-CN" altLang="en-US" sz="2000" kern="0" dirty="0">
                <a:solidFill>
                  <a:srgbClr val="1369B2"/>
                </a:solidFill>
                <a:latin typeface="微软雅黑" panose="020B0503020204020204" pitchFamily="34" charset="-122"/>
                <a:ea typeface="微软雅黑" panose="020B0503020204020204" pitchFamily="34" charset="-122"/>
                <a:cs typeface="+mn-ea"/>
                <a:sym typeface="+mn-lt"/>
              </a:rPr>
              <a:t>服务的名称</a:t>
            </a:r>
            <a:r>
              <a:rPr lang="zh-CN" altLang="en-US" sz="2000" kern="0" dirty="0">
                <a:solidFill>
                  <a:srgbClr val="595959"/>
                </a:solidFill>
                <a:latin typeface="微软雅黑" panose="020B0503020204020204" pitchFamily="34" charset="-122"/>
                <a:ea typeface="微软雅黑" panose="020B0503020204020204" pitchFamily="34" charset="-122"/>
                <a:cs typeface="+mn-ea"/>
                <a:sym typeface="+mn-lt"/>
              </a:rPr>
              <a:t>。</a:t>
            </a:r>
            <a:endParaRPr lang="en-US" altLang="zh-CN" sz="2000" kern="0" dirty="0">
              <a:solidFill>
                <a:srgbClr val="595959"/>
              </a:solidFill>
              <a:latin typeface="微软雅黑" panose="020B0503020204020204" pitchFamily="34" charset="-122"/>
              <a:ea typeface="微软雅黑" panose="020B0503020204020204" pitchFamily="34" charset="-122"/>
              <a:cs typeface="+mn-ea"/>
              <a:sym typeface="+mn-lt"/>
            </a:endParaRPr>
          </a:p>
          <a:p>
            <a:pPr defTabSz="457154">
              <a:lnSpc>
                <a:spcPct val="150000"/>
              </a:lnSpc>
              <a:defRPr/>
            </a:pPr>
            <a:r>
              <a:rPr lang="zh-CN" altLang="en-US" sz="2000" kern="0" dirty="0">
                <a:solidFill>
                  <a:srgbClr val="595959"/>
                </a:solidFill>
                <a:latin typeface="微软雅黑" panose="020B0503020204020204" pitchFamily="34" charset="-122"/>
                <a:ea typeface="微软雅黑" panose="020B0503020204020204" pitchFamily="34" charset="-122"/>
                <a:cs typeface="+mn-ea"/>
                <a:sym typeface="+mn-lt"/>
              </a:rPr>
              <a:t>服务名称由</a:t>
            </a:r>
            <a:r>
              <a:rPr lang="zh-CN" altLang="en-US" sz="2000" kern="0" dirty="0">
                <a:solidFill>
                  <a:srgbClr val="1369B2"/>
                </a:solidFill>
                <a:latin typeface="微软雅黑" panose="020B0503020204020204" pitchFamily="34" charset="-122"/>
                <a:ea typeface="微软雅黑" panose="020B0503020204020204" pitchFamily="34" charset="-122"/>
                <a:cs typeface="+mn-ea"/>
                <a:sym typeface="+mn-lt"/>
              </a:rPr>
              <a:t>用户自定义</a:t>
            </a:r>
            <a:r>
              <a:rPr lang="zh-CN" altLang="en-US" sz="2000" kern="0" dirty="0">
                <a:solidFill>
                  <a:srgbClr val="595959"/>
                </a:solidFill>
                <a:latin typeface="微软雅黑" panose="020B0503020204020204" pitchFamily="34" charset="-122"/>
                <a:ea typeface="微软雅黑" panose="020B0503020204020204" pitchFamily="34" charset="-122"/>
                <a:cs typeface="+mn-ea"/>
                <a:sym typeface="+mn-lt"/>
              </a:rPr>
              <a:t>，如果</a:t>
            </a:r>
            <a:r>
              <a:rPr lang="zh-CN" altLang="en-US" sz="2000" kern="0" dirty="0">
                <a:solidFill>
                  <a:srgbClr val="1369B2"/>
                </a:solidFill>
                <a:latin typeface="微软雅黑" panose="020B0503020204020204" pitchFamily="34" charset="-122"/>
                <a:ea typeface="微软雅黑" panose="020B0503020204020204" pitchFamily="34" charset="-122"/>
                <a:cs typeface="+mn-ea"/>
                <a:sym typeface="+mn-lt"/>
              </a:rPr>
              <a:t>不指定</a:t>
            </a:r>
            <a:r>
              <a:rPr lang="zh-CN" altLang="en-US" sz="2000" kern="0" dirty="0">
                <a:solidFill>
                  <a:srgbClr val="595959"/>
                </a:solidFill>
                <a:latin typeface="微软雅黑" panose="020B0503020204020204" pitchFamily="34" charset="-122"/>
                <a:ea typeface="微软雅黑" panose="020B0503020204020204" pitchFamily="34" charset="-122"/>
                <a:cs typeface="+mn-ea"/>
                <a:sym typeface="+mn-lt"/>
              </a:rPr>
              <a:t>，</a:t>
            </a:r>
            <a:r>
              <a:rPr lang="zh-CN" altLang="en-US" sz="2000" kern="0" dirty="0">
                <a:solidFill>
                  <a:srgbClr val="1369B2"/>
                </a:solidFill>
                <a:latin typeface="微软雅黑" panose="020B0503020204020204" pitchFamily="34" charset="-122"/>
                <a:ea typeface="微软雅黑" panose="020B0503020204020204" pitchFamily="34" charset="-122"/>
                <a:cs typeface="+mn-ea"/>
                <a:sym typeface="+mn-lt"/>
              </a:rPr>
              <a:t>默认为</a:t>
            </a:r>
            <a:r>
              <a:rPr lang="en-US" altLang="zh-CN" sz="2000" kern="0" dirty="0">
                <a:solidFill>
                  <a:srgbClr val="1369B2"/>
                </a:solidFill>
                <a:latin typeface="微软雅黑" panose="020B0503020204020204" pitchFamily="34" charset="-122"/>
                <a:ea typeface="微软雅黑" panose="020B0503020204020204" pitchFamily="34" charset="-122"/>
                <a:cs typeface="+mn-ea"/>
                <a:sym typeface="+mn-lt"/>
              </a:rPr>
              <a:t>MySQL</a:t>
            </a:r>
            <a:r>
              <a:rPr lang="zh-CN" altLang="en-US" sz="2000" kern="0" dirty="0">
                <a:solidFill>
                  <a:srgbClr val="595959"/>
                </a:solidFill>
                <a:latin typeface="微软雅黑" panose="020B0503020204020204" pitchFamily="34" charset="-122"/>
                <a:ea typeface="微软雅黑" panose="020B0503020204020204" pitchFamily="34" charset="-122"/>
                <a:cs typeface="+mn-ea"/>
                <a:sym typeface="+mn-lt"/>
              </a:rPr>
              <a:t>。</a:t>
            </a:r>
          </a:p>
        </p:txBody>
      </p:sp>
      <p:pic>
        <p:nvPicPr>
          <p:cNvPr id="28674"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690" y="4149874"/>
            <a:ext cx="6103644" cy="174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143690" y="4797946"/>
            <a:ext cx="3439348" cy="227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583038" y="4742401"/>
            <a:ext cx="1440160" cy="338554"/>
          </a:xfrm>
          <a:prstGeom prst="rect">
            <a:avLst/>
          </a:prstGeom>
          <a:noFill/>
        </p:spPr>
        <p:txBody>
          <a:bodyPr wrap="square" rtlCol="0">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表示安装成功</a:t>
            </a:r>
          </a:p>
        </p:txBody>
      </p:sp>
      <p:sp>
        <p:nvSpPr>
          <p:cNvPr id="10" name="1"/>
          <p:cNvSpPr txBox="1"/>
          <p:nvPr>
            <p:custDataLst>
              <p:tags r:id="rId4"/>
            </p:custDataLst>
          </p:nvPr>
        </p:nvSpPr>
        <p:spPr>
          <a:xfrm>
            <a:off x="902901" y="3393565"/>
            <a:ext cx="10461180" cy="581057"/>
          </a:xfrm>
          <a:prstGeom prst="rect">
            <a:avLst/>
          </a:prstGeom>
          <a:noFill/>
          <a:ln>
            <a:noFill/>
          </a:ln>
        </p:spPr>
        <p:txBody>
          <a:bodyPr wrap="square" rtlCol="0">
            <a:spAutoFit/>
          </a:bodyPr>
          <a:lstStyle/>
          <a:p>
            <a:pPr defTabSz="457154">
              <a:lnSpc>
                <a:spcPct val="150000"/>
              </a:lnSpc>
              <a:defRPr/>
            </a:pPr>
            <a:r>
              <a:rPr lang="zh-CN" altLang="en-US" kern="0" dirty="0">
                <a:solidFill>
                  <a:srgbClr val="1369B2"/>
                </a:solidFill>
                <a:latin typeface="微软雅黑" panose="020B0503020204020204" pitchFamily="34" charset="-122"/>
                <a:ea typeface="微软雅黑" panose="020B0503020204020204" pitchFamily="34" charset="-122"/>
                <a:cs typeface="+mn-ea"/>
                <a:sym typeface="+mn-lt"/>
              </a:rPr>
              <a:t>安装结果：</a:t>
            </a:r>
          </a:p>
        </p:txBody>
      </p:sp>
    </p:spTree>
    <p:extLst>
      <p:ext uri="{BB962C8B-B14F-4D97-AF65-F5344CB8AC3E}">
        <p14:creationId xmlns:p14="http://schemas.microsoft.com/office/powerpoint/2010/main" val="2766537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14EA5105-2A8B-BF6B-5A94-36080DEE4DB3}"/>
              </a:ext>
            </a:extLst>
          </p:cNvPr>
          <p:cNvSpPr txBox="1"/>
          <p:nvPr/>
        </p:nvSpPr>
        <p:spPr>
          <a:xfrm>
            <a:off x="4727054" y="1989634"/>
            <a:ext cx="6192688" cy="2400657"/>
          </a:xfrm>
          <a:prstGeom prst="rect">
            <a:avLst/>
          </a:prstGeom>
          <a:noFill/>
        </p:spPr>
        <p:txBody>
          <a:bodyPr wrap="square" rtlCol="0">
            <a:spAutoFit/>
          </a:bodyPr>
          <a:lstStyle/>
          <a:p>
            <a:pPr algn="just">
              <a:lnSpc>
                <a:spcPct val="150000"/>
              </a:lnSpc>
            </a:pPr>
            <a:r>
              <a:rPr lang="zh-CN" altLang="en-US" sz="2000" kern="100" dirty="0">
                <a:solidFill>
                  <a:srgbClr val="FF0000"/>
                </a:solidFill>
                <a:latin typeface="微软雅黑" panose="020B0503020204020204" pitchFamily="34" charset="-122"/>
                <a:ea typeface="微软雅黑" panose="020B0503020204020204" pitchFamily="34" charset="-122"/>
              </a:rPr>
              <a:t>注意：</a:t>
            </a:r>
            <a:endParaRPr lang="en-US" altLang="zh-CN" sz="2000" kern="100" dirty="0">
              <a:solidFill>
                <a:srgbClr val="FF0000"/>
              </a:solidFill>
              <a:latin typeface="微软雅黑" panose="020B0503020204020204" pitchFamily="34" charset="-122"/>
              <a:ea typeface="微软雅黑" panose="020B0503020204020204" pitchFamily="34" charset="-122"/>
            </a:endParaRPr>
          </a:p>
          <a:p>
            <a:pPr algn="just">
              <a:lnSpc>
                <a:spcPct val="150000"/>
              </a:lnSpc>
            </a:pPr>
            <a:r>
              <a:rPr lang="zh-CN" altLang="en-US" sz="2000" kern="100" dirty="0">
                <a:solidFill>
                  <a:srgbClr val="FF0000"/>
                </a:solidFill>
                <a:latin typeface="微软雅黑" panose="020B0503020204020204" pitchFamily="34" charset="-122"/>
                <a:ea typeface="微软雅黑" panose="020B0503020204020204" pitchFamily="34" charset="-122"/>
              </a:rPr>
              <a:t>如果安装</a:t>
            </a:r>
            <a:r>
              <a:rPr lang="en-US" altLang="zh-CN" sz="2000" kern="100" dirty="0">
                <a:solidFill>
                  <a:srgbClr val="FF0000"/>
                </a:solidFill>
                <a:latin typeface="微软雅黑" panose="020B0503020204020204" pitchFamily="34" charset="-122"/>
                <a:ea typeface="微软雅黑" panose="020B0503020204020204" pitchFamily="34" charset="-122"/>
              </a:rPr>
              <a:t>MySQL</a:t>
            </a:r>
            <a:r>
              <a:rPr lang="zh-CN" altLang="en-US" sz="2000" kern="100" dirty="0">
                <a:solidFill>
                  <a:srgbClr val="FF0000"/>
                </a:solidFill>
                <a:latin typeface="微软雅黑" panose="020B0503020204020204" pitchFamily="34" charset="-122"/>
                <a:ea typeface="微软雅黑" panose="020B0503020204020204" pitchFamily="34" charset="-122"/>
              </a:rPr>
              <a:t>服务时，所指定的服务名称已经存在，会安装失败，提示“</a:t>
            </a:r>
            <a:r>
              <a:rPr lang="en-US" altLang="zh-CN" sz="2000" kern="100" dirty="0">
                <a:solidFill>
                  <a:srgbClr val="FF0000"/>
                </a:solidFill>
                <a:latin typeface="微软雅黑" panose="020B0503020204020204" pitchFamily="34" charset="-122"/>
                <a:ea typeface="微软雅黑" panose="020B0503020204020204" pitchFamily="34" charset="-122"/>
              </a:rPr>
              <a:t>The service already exists!”</a:t>
            </a:r>
            <a:r>
              <a:rPr lang="zh-CN" altLang="en-US" sz="2000" kern="100" dirty="0">
                <a:solidFill>
                  <a:srgbClr val="FF0000"/>
                </a:solidFill>
                <a:latin typeface="微软雅黑" panose="020B0503020204020204" pitchFamily="34" charset="-122"/>
                <a:ea typeface="微软雅黑" panose="020B0503020204020204" pitchFamily="34" charset="-122"/>
              </a:rPr>
              <a:t>。</a:t>
            </a:r>
            <a:endParaRPr lang="en-US" altLang="zh-CN" sz="2000" kern="100" dirty="0">
              <a:solidFill>
                <a:srgbClr val="FF0000"/>
              </a:solidFill>
              <a:latin typeface="微软雅黑" panose="020B0503020204020204" pitchFamily="34" charset="-122"/>
              <a:ea typeface="微软雅黑" panose="020B0503020204020204" pitchFamily="34" charset="-122"/>
            </a:endParaRPr>
          </a:p>
          <a:p>
            <a:pPr algn="just">
              <a:lnSpc>
                <a:spcPct val="150000"/>
              </a:lnSpc>
            </a:pPr>
            <a:r>
              <a:rPr lang="zh-CN" altLang="en-US" sz="2000" kern="100" dirty="0">
                <a:solidFill>
                  <a:srgbClr val="FF0000"/>
                </a:solidFill>
                <a:latin typeface="微软雅黑" panose="020B0503020204020204" pitchFamily="34" charset="-122"/>
                <a:ea typeface="微软雅黑" panose="020B0503020204020204" pitchFamily="34" charset="-122"/>
              </a:rPr>
              <a:t>卸载已存在的</a:t>
            </a:r>
            <a:r>
              <a:rPr lang="en-US" altLang="zh-CN" sz="2000" kern="100" dirty="0">
                <a:solidFill>
                  <a:srgbClr val="FF0000"/>
                </a:solidFill>
                <a:latin typeface="微软雅黑" panose="020B0503020204020204" pitchFamily="34" charset="-122"/>
                <a:ea typeface="微软雅黑" panose="020B0503020204020204" pitchFamily="34" charset="-122"/>
              </a:rPr>
              <a:t>MySQL</a:t>
            </a:r>
            <a:r>
              <a:rPr lang="zh-CN" altLang="en-US" sz="2000" kern="100" dirty="0">
                <a:solidFill>
                  <a:srgbClr val="FF0000"/>
                </a:solidFill>
                <a:latin typeface="微软雅黑" panose="020B0503020204020204" pitchFamily="34" charset="-122"/>
                <a:ea typeface="微软雅黑" panose="020B0503020204020204" pitchFamily="34" charset="-122"/>
              </a:rPr>
              <a:t>服务，再安装新的</a:t>
            </a:r>
            <a:r>
              <a:rPr lang="en-US" altLang="zh-CN" sz="2000" kern="100" dirty="0">
                <a:solidFill>
                  <a:srgbClr val="FF0000"/>
                </a:solidFill>
                <a:latin typeface="微软雅黑" panose="020B0503020204020204" pitchFamily="34" charset="-122"/>
                <a:ea typeface="微软雅黑" panose="020B0503020204020204" pitchFamily="34" charset="-122"/>
              </a:rPr>
              <a:t>MySQL</a:t>
            </a:r>
            <a:r>
              <a:rPr lang="zh-CN" altLang="en-US" sz="2000" kern="100" dirty="0">
                <a:solidFill>
                  <a:srgbClr val="FF0000"/>
                </a:solidFill>
                <a:latin typeface="微软雅黑" panose="020B0503020204020204" pitchFamily="34" charset="-122"/>
                <a:ea typeface="微软雅黑" panose="020B0503020204020204" pitchFamily="34" charset="-122"/>
              </a:rPr>
              <a:t>服务。</a:t>
            </a:r>
            <a:endParaRPr lang="en-US" altLang="zh-CN" sz="2000" kern="100" dirty="0">
              <a:solidFill>
                <a:srgbClr val="FF0000"/>
              </a:solidFill>
              <a:latin typeface="微软雅黑" panose="020B0503020204020204" pitchFamily="34" charset="-122"/>
              <a:ea typeface="微软雅黑" panose="020B0503020204020204" pitchFamily="34" charset="-122"/>
            </a:endParaRPr>
          </a:p>
          <a:p>
            <a:pPr algn="just">
              <a:lnSpc>
                <a:spcPct val="150000"/>
              </a:lnSpc>
            </a:pPr>
            <a:r>
              <a:rPr lang="en-US" altLang="zh-CN" sz="2000" kern="100" dirty="0">
                <a:solidFill>
                  <a:srgbClr val="1369B2"/>
                </a:solidFill>
                <a:latin typeface="微软雅黑" panose="020B0503020204020204" pitchFamily="34" charset="-122"/>
                <a:ea typeface="微软雅黑" panose="020B0503020204020204" pitchFamily="34" charset="-122"/>
              </a:rPr>
              <a:t>MySQL</a:t>
            </a:r>
            <a:r>
              <a:rPr lang="zh-CN" altLang="en-US" sz="2000" kern="100" dirty="0">
                <a:solidFill>
                  <a:srgbClr val="1369B2"/>
                </a:solidFill>
                <a:latin typeface="微软雅黑" panose="020B0503020204020204" pitchFamily="34" charset="-122"/>
                <a:ea typeface="微软雅黑" panose="020B0503020204020204" pitchFamily="34" charset="-122"/>
              </a:rPr>
              <a:t>服务的卸载命令：</a:t>
            </a:r>
            <a:endParaRPr lang="zh-CN" altLang="zh-CN" sz="2000" kern="100" dirty="0">
              <a:solidFill>
                <a:srgbClr val="1369B2"/>
              </a:solidFill>
              <a:effectLst/>
              <a:latin typeface="微软雅黑" panose="020B0503020204020204" pitchFamily="34" charset="-122"/>
              <a:ea typeface="微软雅黑" panose="020B0503020204020204" pitchFamily="34" charset="-122"/>
            </a:endParaRPr>
          </a:p>
        </p:txBody>
      </p:sp>
      <p:sp>
        <p:nvSpPr>
          <p:cNvPr id="5"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1.5.2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安装</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682A40E9-6A05-40FE-BE23-B4361275042E}"/>
              </a:ext>
            </a:extLst>
          </p:cNvPr>
          <p:cNvSpPr txBox="1"/>
          <p:nvPr/>
        </p:nvSpPr>
        <p:spPr>
          <a:xfrm>
            <a:off x="4799062" y="4537101"/>
            <a:ext cx="5376460" cy="499624"/>
          </a:xfrm>
          <a:prstGeom prst="rect">
            <a:avLst/>
          </a:prstGeom>
          <a:solidFill>
            <a:srgbClr val="F2F2F2"/>
          </a:solidFill>
        </p:spPr>
        <p:txBody>
          <a:bodyPr wrap="square" rtlCol="0" anchor="ctr">
            <a:spAutoFit/>
          </a:bodyPr>
          <a:lstStyle/>
          <a:p>
            <a:pPr lvl="1">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mysqld</a:t>
            </a:r>
            <a:r>
              <a:rPr lang="en-US" altLang="zh-CN" sz="2000" dirty="0">
                <a:solidFill>
                  <a:srgbClr val="595959"/>
                </a:solidFill>
                <a:latin typeface="微软雅黑" panose="020B0503020204020204" pitchFamily="34" charset="-122"/>
                <a:ea typeface="微软雅黑" panose="020B0503020204020204" pitchFamily="34" charset="-122"/>
                <a:cs typeface="+mn-ea"/>
              </a:rPr>
              <a:t> -remove MySQL</a:t>
            </a:r>
            <a:r>
              <a:rPr lang="zh-CN" altLang="en-US" sz="2000" dirty="0">
                <a:solidFill>
                  <a:srgbClr val="595959"/>
                </a:solidFill>
                <a:latin typeface="微软雅黑" panose="020B0503020204020204" pitchFamily="34" charset="-122"/>
                <a:ea typeface="微软雅黑" panose="020B0503020204020204" pitchFamily="34" charset="-122"/>
                <a:cs typeface="+mn-ea"/>
              </a:rPr>
              <a:t>服务名称</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590" y="1485578"/>
            <a:ext cx="4365898" cy="4365898"/>
          </a:xfrm>
          <a:prstGeom prst="rect">
            <a:avLst/>
          </a:prstGeom>
        </p:spPr>
      </p:pic>
    </p:spTree>
    <p:extLst>
      <p:ext uri="{BB962C8B-B14F-4D97-AF65-F5344CB8AC3E}">
        <p14:creationId xmlns:p14="http://schemas.microsoft.com/office/powerpoint/2010/main" val="1560709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74172E-A3D8-43AB-9E82-549DB9FB48BD}"/>
              </a:ext>
            </a:extLst>
          </p:cNvPr>
          <p:cNvPicPr>
            <a:picLocks noChangeAspect="1"/>
          </p:cNvPicPr>
          <p:nvPr/>
        </p:nvPicPr>
        <p:blipFill>
          <a:blip r:embed="rId3"/>
          <a:stretch>
            <a:fillRect/>
          </a:stretch>
        </p:blipFill>
        <p:spPr>
          <a:xfrm>
            <a:off x="944880" y="2215515"/>
            <a:ext cx="2797810" cy="3898265"/>
          </a:xfrm>
          <a:prstGeom prst="rect">
            <a:avLst/>
          </a:prstGeom>
        </p:spPr>
      </p:pic>
      <p:sp>
        <p:nvSpPr>
          <p:cNvPr id="7" name="椭圆形标注 12">
            <a:extLst>
              <a:ext uri="{FF2B5EF4-FFF2-40B4-BE49-F238E27FC236}">
                <a16:creationId xmlns:a16="http://schemas.microsoft.com/office/drawing/2014/main" id="{7B390C9A-D5FF-47D1-B4B4-0199AF6B48D8}"/>
              </a:ext>
            </a:extLst>
          </p:cNvPr>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TextBox 35">
            <a:extLst>
              <a:ext uri="{FF2B5EF4-FFF2-40B4-BE49-F238E27FC236}">
                <a16:creationId xmlns:a16="http://schemas.microsoft.com/office/drawing/2014/main" id="{D9A8924D-E4E3-41DB-9F07-89CCE28E2FE3}"/>
              </a:ext>
            </a:extLst>
          </p:cNvPr>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p>
        </p:txBody>
      </p:sp>
      <p:sp>
        <p:nvSpPr>
          <p:cNvPr id="12" name="TextBox 35">
            <a:extLst>
              <a:ext uri="{FF2B5EF4-FFF2-40B4-BE49-F238E27FC236}">
                <a16:creationId xmlns:a16="http://schemas.microsoft.com/office/drawing/2014/main" id="{88A2767E-6F2C-4E24-978D-C8C7F571051E}"/>
              </a:ext>
            </a:extLst>
          </p:cNvPr>
          <p:cNvSpPr txBox="1">
            <a:spLocks noChangeArrowheads="1"/>
          </p:cNvSpPr>
          <p:nvPr/>
        </p:nvSpPr>
        <p:spPr bwMode="auto">
          <a:xfrm>
            <a:off x="5815965" y="3576722"/>
            <a:ext cx="498348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配置</a:t>
            </a:r>
            <a:r>
              <a:rPr lang="en-US" altLang="zh-CN"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dirty="0">
                <a:solidFill>
                  <a:srgbClr val="1369B2"/>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的方法</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，能够完成</a:t>
            </a:r>
            <a:r>
              <a:rPr lang="en-US" altLang="zh-CN"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MySQL</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配置文件的创建</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dirty="0">
                <a:solidFill>
                  <a:srgbClr val="1369B3"/>
                </a:solidFill>
                <a:latin typeface="微软雅黑" panose="020B0503020204020204" pitchFamily="34" charset="-122"/>
                <a:ea typeface="微软雅黑" panose="020B0503020204020204" pitchFamily="34" charset="-122"/>
                <a:cs typeface="+mn-ea"/>
                <a:sym typeface="字魂58号-创中黑" panose="00000500000000000000" pitchFamily="2" charset="-122"/>
              </a:rPr>
              <a:t>初始化</a:t>
            </a:r>
            <a:r>
              <a:rPr lang="zh-CN" altLang="en-US" dirty="0">
                <a:solidFill>
                  <a:srgbClr val="595959"/>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endParaRPr lang="zh-CN" altLang="en-US" dirty="0">
              <a:solidFill>
                <a:srgbClr val="1369B2"/>
              </a:solidFill>
              <a:latin typeface="微软雅黑" panose="020B0503020204020204" pitchFamily="34" charset="-122"/>
              <a:ea typeface="微软雅黑" panose="020B0503020204020204" pitchFamily="34" charset="-122"/>
              <a:cs typeface="+mn-ea"/>
            </a:endParaRPr>
          </a:p>
        </p:txBody>
      </p:sp>
      <p:grpSp>
        <p:nvGrpSpPr>
          <p:cNvPr id="14" name="组合 13">
            <a:extLst>
              <a:ext uri="{FF2B5EF4-FFF2-40B4-BE49-F238E27FC236}">
                <a16:creationId xmlns:a16="http://schemas.microsoft.com/office/drawing/2014/main" id="{3617D419-9079-4D1F-99BA-23638A3FE48F}"/>
              </a:ext>
            </a:extLst>
          </p:cNvPr>
          <p:cNvGrpSpPr/>
          <p:nvPr/>
        </p:nvGrpSpPr>
        <p:grpSpPr>
          <a:xfrm>
            <a:off x="5379720" y="3816752"/>
            <a:ext cx="405130" cy="405130"/>
            <a:chOff x="8881" y="4685"/>
            <a:chExt cx="638" cy="638"/>
          </a:xfrm>
        </p:grpSpPr>
        <p:sp>
          <p:nvSpPr>
            <p:cNvPr id="15" name="椭圆 14">
              <a:extLst>
                <a:ext uri="{FF2B5EF4-FFF2-40B4-BE49-F238E27FC236}">
                  <a16:creationId xmlns:a16="http://schemas.microsoft.com/office/drawing/2014/main" id="{7644041C-FD8B-4B62-94FA-4226E308886B}"/>
                </a:ext>
              </a:extLst>
            </p:cNvPr>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DC457E5-245E-48A8-8165-3C32BA3775C2}"/>
                </a:ext>
              </a:extLst>
            </p:cNvPr>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配置</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091350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62AD0369-D107-48F0-8B28-094BC02E8E9E}"/>
              </a:ext>
            </a:extLst>
          </p:cNvPr>
          <p:cNvSpPr txBox="1"/>
          <p:nvPr/>
        </p:nvSpPr>
        <p:spPr>
          <a:xfrm>
            <a:off x="1054645" y="1053530"/>
            <a:ext cx="10297145" cy="3323987"/>
          </a:xfrm>
          <a:prstGeom prst="rect">
            <a:avLst/>
          </a:prstGeom>
          <a:noFill/>
        </p:spPr>
        <p:txBody>
          <a:bodyPr wrap="square">
            <a:spAutoFit/>
          </a:bodyPr>
          <a:lstStyle/>
          <a:p>
            <a:pPr>
              <a:lnSpc>
                <a:spcPct val="150000"/>
              </a:lnSpc>
            </a:pPr>
            <a:r>
              <a:rPr lang="en-US" altLang="zh-CN" sz="2000" dirty="0">
                <a:solidFill>
                  <a:srgbClr val="1369B3"/>
                </a:solidFill>
                <a:latin typeface="微软雅黑" panose="020B0503020204020204" pitchFamily="34" charset="-122"/>
                <a:ea typeface="微软雅黑" panose="020B0503020204020204" pitchFamily="34" charset="-122"/>
                <a:cs typeface="+mn-ea"/>
              </a:rPr>
              <a:t>1.</a:t>
            </a:r>
            <a:r>
              <a:rPr lang="zh-CN" altLang="en-US" sz="2000" dirty="0">
                <a:solidFill>
                  <a:srgbClr val="1369B3"/>
                </a:solidFill>
                <a:latin typeface="微软雅黑" panose="020B0503020204020204" pitchFamily="34" charset="-122"/>
                <a:ea typeface="微软雅黑" panose="020B0503020204020204" pitchFamily="34" charset="-122"/>
                <a:cs typeface="+mn-ea"/>
              </a:rPr>
              <a:t>设置</a:t>
            </a:r>
            <a:r>
              <a:rPr lang="en-US" altLang="zh-CN" sz="2000" dirty="0">
                <a:solidFill>
                  <a:srgbClr val="1369B3"/>
                </a:solidFill>
                <a:latin typeface="微软雅黑" panose="020B0503020204020204" pitchFamily="34" charset="-122"/>
                <a:ea typeface="微软雅黑" panose="020B0503020204020204" pitchFamily="34" charset="-122"/>
                <a:cs typeface="+mn-ea"/>
              </a:rPr>
              <a:t>MySQL</a:t>
            </a:r>
            <a:r>
              <a:rPr lang="zh-CN" altLang="en-US" sz="2000" dirty="0">
                <a:solidFill>
                  <a:srgbClr val="1369B3"/>
                </a:solidFill>
                <a:latin typeface="微软雅黑" panose="020B0503020204020204" pitchFamily="34" charset="-122"/>
                <a:ea typeface="微软雅黑" panose="020B0503020204020204" pitchFamily="34" charset="-122"/>
                <a:cs typeface="+mn-ea"/>
              </a:rPr>
              <a:t>配置文件</a:t>
            </a:r>
            <a:endParaRPr lang="en-US" altLang="zh-CN" sz="2000" dirty="0">
              <a:solidFill>
                <a:srgbClr val="1369B3"/>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配置文件保存了一些配置信息，常用来配置</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1369B3"/>
                </a:solidFill>
                <a:latin typeface="微软雅黑" panose="020B0503020204020204" pitchFamily="34" charset="-122"/>
                <a:ea typeface="微软雅黑" panose="020B0503020204020204" pitchFamily="34" charset="-122"/>
                <a:cs typeface="+mn-ea"/>
              </a:rPr>
              <a:t>安装目录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1369B3"/>
                </a:solidFill>
                <a:latin typeface="微软雅黑" panose="020B0503020204020204" pitchFamily="34" charset="-122"/>
                <a:ea typeface="微软雅黑" panose="020B0503020204020204" pitchFamily="34" charset="-122"/>
                <a:cs typeface="+mn-ea"/>
              </a:rPr>
              <a:t>数据库文件目录</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服务的</a:t>
            </a:r>
            <a:r>
              <a:rPr lang="zh-CN" altLang="en-US" sz="2000" dirty="0">
                <a:solidFill>
                  <a:srgbClr val="1369B3"/>
                </a:solidFill>
                <a:latin typeface="微软雅黑" panose="020B0503020204020204" pitchFamily="34" charset="-122"/>
                <a:ea typeface="微软雅黑" panose="020B0503020204020204" pitchFamily="34" charset="-122"/>
                <a:cs typeface="+mn-ea"/>
              </a:rPr>
              <a:t>端口号</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配置文件通常存放在</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1369B3"/>
                </a:solidFill>
                <a:latin typeface="微软雅黑" panose="020B0503020204020204" pitchFamily="34" charset="-122"/>
                <a:ea typeface="微软雅黑" panose="020B0503020204020204" pitchFamily="34" charset="-122"/>
                <a:cs typeface="+mn-ea"/>
              </a:rPr>
              <a:t>安装目录</a:t>
            </a:r>
            <a:r>
              <a:rPr lang="zh-CN" altLang="en-US" sz="2000" dirty="0">
                <a:solidFill>
                  <a:srgbClr val="595959"/>
                </a:solidFill>
                <a:latin typeface="微软雅黑" panose="020B0503020204020204" pitchFamily="34" charset="-122"/>
                <a:ea typeface="微软雅黑" panose="020B0503020204020204" pitchFamily="34" charset="-122"/>
                <a:cs typeface="+mn-ea"/>
              </a:rPr>
              <a:t>中。</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配置文件默认不存在，需要</a:t>
            </a:r>
            <a:r>
              <a:rPr lang="zh-CN" altLang="en-US" sz="2000" dirty="0">
                <a:solidFill>
                  <a:srgbClr val="1369B3"/>
                </a:solidFill>
                <a:latin typeface="微软雅黑" panose="020B0503020204020204" pitchFamily="34" charset="-122"/>
                <a:ea typeface="微软雅黑" panose="020B0503020204020204" pitchFamily="34" charset="-122"/>
                <a:cs typeface="+mn-ea"/>
              </a:rPr>
              <a:t>手动创建</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配置文件一般命名为</a:t>
            </a:r>
            <a:r>
              <a:rPr lang="en-US" altLang="zh-CN" sz="2000" dirty="0">
                <a:solidFill>
                  <a:srgbClr val="1369B3"/>
                </a:solidFill>
                <a:latin typeface="微软雅黑" panose="020B0503020204020204" pitchFamily="34" charset="-122"/>
                <a:ea typeface="微软雅黑" panose="020B0503020204020204" pitchFamily="34" charset="-122"/>
                <a:cs typeface="+mn-ea"/>
              </a:rPr>
              <a:t>my.ini</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Windows</a:t>
            </a:r>
            <a:r>
              <a:rPr lang="zh-CN" altLang="en-US" sz="2000" dirty="0">
                <a:solidFill>
                  <a:srgbClr val="595959"/>
                </a:solidFill>
                <a:latin typeface="微软雅黑" panose="020B0503020204020204" pitchFamily="34" charset="-122"/>
                <a:ea typeface="微软雅黑" panose="020B0503020204020204" pitchFamily="34" charset="-122"/>
                <a:cs typeface="+mn-ea"/>
              </a:rPr>
              <a:t>环境）或</a:t>
            </a:r>
            <a:r>
              <a:rPr lang="en-US" altLang="zh-CN" sz="2000" dirty="0" err="1">
                <a:solidFill>
                  <a:srgbClr val="1369B3"/>
                </a:solidFill>
                <a:latin typeface="微软雅黑" panose="020B0503020204020204" pitchFamily="34" charset="-122"/>
                <a:ea typeface="微软雅黑" panose="020B0503020204020204" pitchFamily="34" charset="-122"/>
                <a:cs typeface="+mn-ea"/>
              </a:rPr>
              <a:t>my.cnf</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Linux</a:t>
            </a:r>
            <a:r>
              <a:rPr lang="zh-CN" altLang="en-US" sz="2000" dirty="0">
                <a:solidFill>
                  <a:srgbClr val="595959"/>
                </a:solidFill>
                <a:latin typeface="微软雅黑" panose="020B0503020204020204" pitchFamily="34" charset="-122"/>
                <a:ea typeface="微软雅黑" panose="020B0503020204020204" pitchFamily="34" charset="-122"/>
                <a:cs typeface="+mn-ea"/>
              </a:rPr>
              <a:t>环境）。</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服务</a:t>
            </a:r>
            <a:r>
              <a:rPr lang="zh-CN" altLang="en-US" sz="2000" dirty="0">
                <a:solidFill>
                  <a:srgbClr val="1369B3"/>
                </a:solidFill>
                <a:latin typeface="微软雅黑" panose="020B0503020204020204" pitchFamily="34" charset="-122"/>
                <a:ea typeface="微软雅黑" panose="020B0503020204020204" pitchFamily="34" charset="-122"/>
                <a:cs typeface="+mn-ea"/>
              </a:rPr>
              <a:t>启动时</a:t>
            </a:r>
            <a:r>
              <a:rPr lang="zh-CN" altLang="en-US" sz="2000" dirty="0">
                <a:solidFill>
                  <a:srgbClr val="595959"/>
                </a:solidFill>
                <a:latin typeface="微软雅黑" panose="020B0503020204020204" pitchFamily="34" charset="-122"/>
                <a:ea typeface="微软雅黑" panose="020B0503020204020204" pitchFamily="34" charset="-122"/>
                <a:cs typeface="+mn-ea"/>
              </a:rPr>
              <a:t>会读取</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配置文件。每次</a:t>
            </a:r>
            <a:r>
              <a:rPr lang="zh-CN" altLang="en-US" sz="2000" dirty="0">
                <a:solidFill>
                  <a:srgbClr val="1369B3"/>
                </a:solidFill>
                <a:latin typeface="微软雅黑" panose="020B0503020204020204" pitchFamily="34" charset="-122"/>
                <a:ea typeface="微软雅黑" panose="020B0503020204020204" pitchFamily="34" charset="-122"/>
                <a:cs typeface="+mn-ea"/>
              </a:rPr>
              <a:t>修改</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配置文件后，必须</a:t>
            </a:r>
            <a:r>
              <a:rPr lang="zh-CN" altLang="en-US" sz="2000" dirty="0">
                <a:solidFill>
                  <a:srgbClr val="1369B3"/>
                </a:solidFill>
                <a:latin typeface="微软雅黑" panose="020B0503020204020204" pitchFamily="34" charset="-122"/>
                <a:ea typeface="微软雅黑" panose="020B0503020204020204" pitchFamily="34" charset="-122"/>
                <a:cs typeface="+mn-ea"/>
              </a:rPr>
              <a:t>重新启动</a:t>
            </a:r>
            <a:r>
              <a:rPr lang="en-US" altLang="zh-CN" sz="2000" dirty="0">
                <a:solidFill>
                  <a:srgbClr val="595959"/>
                </a:solidFill>
                <a:latin typeface="微软雅黑" panose="020B0503020204020204" pitchFamily="34" charset="-122"/>
                <a:ea typeface="微软雅黑" panose="020B0503020204020204" pitchFamily="34" charset="-122"/>
                <a:cs typeface="+mn-ea"/>
              </a:rPr>
              <a:t>MySQL</a:t>
            </a:r>
            <a:r>
              <a:rPr lang="zh-CN" altLang="en-US" sz="2000" dirty="0">
                <a:solidFill>
                  <a:srgbClr val="595959"/>
                </a:solidFill>
                <a:latin typeface="微软雅黑" panose="020B0503020204020204" pitchFamily="34" charset="-122"/>
                <a:ea typeface="微软雅黑" panose="020B0503020204020204" pitchFamily="34" charset="-122"/>
                <a:cs typeface="+mn-ea"/>
              </a:rPr>
              <a:t>服务才会生效。</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Title 1">
            <a:extLst>
              <a:ext uri="{FF2B5EF4-FFF2-40B4-BE49-F238E27FC236}">
                <a16:creationId xmlns:a16="http://schemas.microsoft.com/office/drawing/2014/main" id="{1C03E3E9-C45E-49A8-87E4-C761089DE271}"/>
              </a:ext>
            </a:extLst>
          </p:cNvPr>
          <p:cNvSpPr txBox="1"/>
          <p:nvPr/>
        </p:nvSpPr>
        <p:spPr>
          <a:xfrm>
            <a:off x="1143690" y="266995"/>
            <a:ext cx="52395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ClrTx/>
              <a:buSzTx/>
              <a:buFontTx/>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1.5.3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配置</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MySQL</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943320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1.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3.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4.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5.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6.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7.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8.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9.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1.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2.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23.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4.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25.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6.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27.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8.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29.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3.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30.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31.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32.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33.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34.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35.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4.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5.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7.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9.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ud0ofpxa">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13662</TotalTime>
  <Words>7238</Words>
  <Application>Microsoft Office PowerPoint</Application>
  <PresentationFormat>自定义</PresentationFormat>
  <Paragraphs>796</Paragraphs>
  <Slides>134</Slides>
  <Notes>36</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134</vt:i4>
      </vt:variant>
    </vt:vector>
  </HeadingPairs>
  <TitlesOfParts>
    <vt:vector size="150" baseType="lpstr">
      <vt:lpstr>Lato Light</vt:lpstr>
      <vt:lpstr>Source Han Sans K Bold</vt:lpstr>
      <vt:lpstr>思源黑体 CN Medium</vt:lpstr>
      <vt:lpstr>思源黑体 CN Regular</vt:lpstr>
      <vt:lpstr>宋体</vt:lpstr>
      <vt:lpstr>微软雅黑</vt:lpstr>
      <vt:lpstr>微软雅黑</vt:lpstr>
      <vt:lpstr>字魂105号-简雅黑</vt:lpstr>
      <vt:lpstr>字魂58号-创中黑</vt:lpstr>
      <vt:lpstr>Arial</vt:lpstr>
      <vt:lpstr>Calibri</vt:lpstr>
      <vt:lpstr>Times New Roman</vt:lpstr>
      <vt:lpstr>Wingdings</vt:lpstr>
      <vt:lpstr>webwppDefTheme</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蓝白商务述职报告工作总结ppt模板</dc:title>
  <dc:creator>常董</dc:creator>
  <cp:lastModifiedBy>wy</cp:lastModifiedBy>
  <cp:revision>3760</cp:revision>
  <dcterms:created xsi:type="dcterms:W3CDTF">2020-11-09T06:56:00Z</dcterms:created>
  <dcterms:modified xsi:type="dcterms:W3CDTF">2023-06-21T09:01:02Z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